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59675" cy="1069181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  <a:srgbClr val="A6A6A6"/>
    <a:srgbClr val="F9F9F9"/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26" autoAdjust="0"/>
    <p:restoredTop sz="94660"/>
  </p:normalViewPr>
  <p:slideViewPr>
    <p:cSldViewPr snapToGrid="0">
      <p:cViewPr varScale="1">
        <p:scale>
          <a:sx n="72" d="100"/>
          <a:sy n="72" d="100"/>
        </p:scale>
        <p:origin x="2790" y="5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0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6309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00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250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77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37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1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08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247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48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493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2B052-1C09-4B9B-A8A2-F039E0BAA3FA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F173C-6ACB-4B47-88FE-0AB9A90294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712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micronics.fr/" TargetMode="External"/><Relationship Id="rId7" Type="http://schemas.openxmlformats.org/officeDocument/2006/relationships/image" Target="../media/image4.jpeg"/><Relationship Id="rId2" Type="http://schemas.openxmlformats.org/officeDocument/2006/relationships/hyperlink" Target="mailto:contact@micronics.f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micronics.fr/" TargetMode="External"/><Relationship Id="rId7" Type="http://schemas.openxmlformats.org/officeDocument/2006/relationships/image" Target="../media/image8.jpeg"/><Relationship Id="rId2" Type="http://schemas.openxmlformats.org/officeDocument/2006/relationships/hyperlink" Target="mailto:contact@micronics.fr" TargetMode="Externa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4157111" y="6068330"/>
            <a:ext cx="3402566" cy="37157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4000" tIns="180000" bIns="180000" rtlCol="0" anchor="ctr"/>
          <a:lstStyle/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4214773" y="7935116"/>
            <a:ext cx="3283146" cy="172621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lIns="360000" tIns="108000" bIns="108000" rtlCol="0">
            <a:spAutoFit/>
          </a:bodyPr>
          <a:lstStyle/>
          <a:p>
            <a:pPr algn="r"/>
            <a:r>
              <a:rPr lang="fr-FR" sz="1200" b="1" dirty="0"/>
              <a:t>PANEL PC </a:t>
            </a:r>
            <a:br>
              <a:rPr lang="fr-FR" sz="1200" b="1" dirty="0"/>
            </a:br>
            <a:r>
              <a:rPr lang="fr-FR" sz="1200" b="1" dirty="0"/>
              <a:t>TACTILE</a:t>
            </a:r>
            <a:br>
              <a:rPr lang="fr-FR" sz="1400" b="1" dirty="0"/>
            </a:br>
            <a:br>
              <a:rPr lang="fr-FR" sz="1400" b="1" dirty="0"/>
            </a:br>
            <a:r>
              <a:rPr lang="fr-FR" sz="1200" dirty="0"/>
              <a:t>-Intégration Compteur</a:t>
            </a:r>
            <a:br>
              <a:rPr lang="fr-FR" sz="1200" dirty="0"/>
            </a:br>
            <a:r>
              <a:rPr lang="fr-FR" sz="1200" dirty="0"/>
              <a:t>- Intégration Minuterie</a:t>
            </a:r>
            <a:br>
              <a:rPr lang="fr-FR" sz="1200" dirty="0"/>
            </a:br>
            <a:r>
              <a:rPr lang="fr-FR" sz="1200" dirty="0"/>
              <a:t>- Intégration Rampe U et I</a:t>
            </a:r>
            <a:br>
              <a:rPr lang="fr-FR" sz="1200" dirty="0"/>
            </a:br>
            <a:r>
              <a:rPr lang="fr-FR" sz="1200" dirty="0"/>
              <a:t>-Historique Des courbes</a:t>
            </a:r>
            <a:br>
              <a:rPr lang="fr-FR" sz="1200" dirty="0"/>
            </a:br>
            <a:r>
              <a:rPr lang="fr-FR" sz="1200" dirty="0"/>
              <a:t>- Traçabilité et sauvegarde USB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975" y="2304438"/>
            <a:ext cx="4089175" cy="314198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360000" tIns="108000" bIns="108000" rtlCol="0">
            <a:spAutoFit/>
          </a:bodyPr>
          <a:lstStyle/>
          <a:p>
            <a:r>
              <a:rPr lang="fr-FR" b="1" dirty="0"/>
              <a:t>Présentations :</a:t>
            </a:r>
          </a:p>
          <a:p>
            <a:r>
              <a:rPr lang="fr-FR" sz="1600" b="1" dirty="0"/>
              <a:t>	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Alimentation : 400 VAC TRI. +/- 10%  50-60 Hz sans neutre + PE.	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Température ambiante : Maxi 40°C,  50°C sur demande.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Protections : Surcharges et </a:t>
            </a:r>
            <a:r>
              <a:rPr lang="fr-FR" sz="1200" dirty="0" err="1"/>
              <a:t>court-circuits</a:t>
            </a:r>
            <a:r>
              <a:rPr lang="fr-FR" sz="1200" dirty="0"/>
              <a:t>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Refroidissement : Ventilation forcée contrôlée.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Humidité relative sans condensation : 85%.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Rendement : 88% à 94% selon modèle.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Facteur de puissance : cos phi  &gt; 0,98.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Taux d'ondulation : &lt; 2% sur toute la plage d'utilisation.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Régulation : 0 à 100 % tension et intensité.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Précision : &lt; 0,5% sur 8 heures.	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sz="1200" dirty="0"/>
              <a:t>Linéarité, Stabilité : &lt; 0,5% sur 8 heures.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/>
          </a:p>
        </p:txBody>
      </p:sp>
      <p:sp>
        <p:nvSpPr>
          <p:cNvPr id="45" name="Rectangle 44"/>
          <p:cNvSpPr/>
          <p:nvPr/>
        </p:nvSpPr>
        <p:spPr>
          <a:xfrm>
            <a:off x="-12087" y="1198361"/>
            <a:ext cx="7571761" cy="8579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4000" tIns="180000" bIns="180000" rtlCol="0" anchor="ctr"/>
          <a:lstStyle/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0" y="-7353"/>
            <a:ext cx="7559675" cy="102390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252000" tIns="180000" bIns="72000" rtlCol="0">
            <a:spAutoFit/>
          </a:bodyPr>
          <a:lstStyle/>
          <a:p>
            <a:pPr lvl="0"/>
            <a:br>
              <a:rPr lang="fr-FR" sz="400" dirty="0">
                <a:solidFill>
                  <a:prstClr val="white"/>
                </a:solidFill>
              </a:rPr>
            </a:br>
            <a:r>
              <a:rPr lang="fr-FR" sz="2800" dirty="0"/>
              <a:t>Redresseur de Courant</a:t>
            </a:r>
          </a:p>
          <a:p>
            <a:pPr lvl="0"/>
            <a:endParaRPr lang="fr-FR" dirty="0">
              <a:solidFill>
                <a:prstClr val="white"/>
              </a:solidFill>
            </a:endParaRPr>
          </a:p>
        </p:txBody>
      </p:sp>
      <p:grpSp>
        <p:nvGrpSpPr>
          <p:cNvPr id="34" name="Groupe 33"/>
          <p:cNvGrpSpPr/>
          <p:nvPr/>
        </p:nvGrpSpPr>
        <p:grpSpPr>
          <a:xfrm>
            <a:off x="-12086" y="10182103"/>
            <a:ext cx="7571761" cy="510076"/>
            <a:chOff x="0" y="10080667"/>
            <a:chExt cx="7547589" cy="510076"/>
          </a:xfrm>
        </p:grpSpPr>
        <p:sp>
          <p:nvSpPr>
            <p:cNvPr id="43" name="Rectangle 42"/>
            <p:cNvSpPr/>
            <p:nvPr/>
          </p:nvSpPr>
          <p:spPr>
            <a:xfrm>
              <a:off x="0" y="10080667"/>
              <a:ext cx="7547589" cy="51007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8" name="Groupe 47"/>
            <p:cNvGrpSpPr/>
            <p:nvPr/>
          </p:nvGrpSpPr>
          <p:grpSpPr>
            <a:xfrm>
              <a:off x="289646" y="10103187"/>
              <a:ext cx="6980382" cy="442241"/>
              <a:chOff x="75048" y="10157794"/>
              <a:chExt cx="6980382" cy="442241"/>
            </a:xfrm>
          </p:grpSpPr>
          <p:sp>
            <p:nvSpPr>
              <p:cNvPr id="50" name="ZoneTexte 49"/>
              <p:cNvSpPr txBox="1"/>
              <p:nvPr/>
            </p:nvSpPr>
            <p:spPr>
              <a:xfrm>
                <a:off x="75048" y="10157794"/>
                <a:ext cx="69803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Micronics Systems l   Z.A. 18 Rue des Emeraudes   l   T +33 (0) 472 930 480   l   </a:t>
                </a:r>
                <a:r>
                  <a:rPr lang="fr-FR" sz="1200" dirty="0">
                    <a:hlinkClick r:id="rId2"/>
                  </a:rPr>
                  <a:t>contact@micronics.fr</a:t>
                </a:r>
                <a:endParaRPr lang="fr-FR" sz="1200" dirty="0"/>
              </a:p>
            </p:txBody>
          </p:sp>
          <p:sp>
            <p:nvSpPr>
              <p:cNvPr id="51" name="ZoneTexte 50"/>
              <p:cNvSpPr txBox="1"/>
              <p:nvPr/>
            </p:nvSpPr>
            <p:spPr>
              <a:xfrm>
                <a:off x="88551" y="10323036"/>
                <a:ext cx="617021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/>
                  <a:t>France	        l   F-38280 Villette d’</a:t>
                </a:r>
                <a:r>
                  <a:rPr lang="fr-FR" sz="1200" dirty="0" err="1"/>
                  <a:t>Anthon</a:t>
                </a:r>
                <a:r>
                  <a:rPr lang="fr-FR" sz="1200" dirty="0"/>
                  <a:t>     l   F +33 (0) 472 930 481   l   </a:t>
                </a:r>
                <a:r>
                  <a:rPr lang="fr-FR" sz="1200" dirty="0">
                    <a:hlinkClick r:id="rId3"/>
                  </a:rPr>
                  <a:t>www.micronics.fr</a:t>
                </a:r>
                <a:r>
                  <a:rPr lang="fr-FR" sz="1200" dirty="0"/>
                  <a:t> </a:t>
                </a:r>
              </a:p>
            </p:txBody>
          </p:sp>
        </p:grpSp>
        <p:pic>
          <p:nvPicPr>
            <p:cNvPr id="49" name="Image 4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724"/>
            <a:stretch/>
          </p:blipFill>
          <p:spPr>
            <a:xfrm>
              <a:off x="6775320" y="10132759"/>
              <a:ext cx="425087" cy="405891"/>
            </a:xfrm>
            <a:prstGeom prst="rect">
              <a:avLst/>
            </a:prstGeom>
          </p:spPr>
        </p:pic>
      </p:grpSp>
      <p:sp>
        <p:nvSpPr>
          <p:cNvPr id="6" name="ZoneTexte 5"/>
          <p:cNvSpPr txBox="1"/>
          <p:nvPr/>
        </p:nvSpPr>
        <p:spPr>
          <a:xfrm>
            <a:off x="4328906" y="1288589"/>
            <a:ext cx="3179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SORTIE DC :</a:t>
            </a:r>
            <a:br>
              <a:rPr lang="fr-FR" b="1" dirty="0"/>
            </a:br>
            <a:r>
              <a:rPr lang="fr-FR" dirty="0"/>
              <a:t>10 - 400 A | 8 – 100 V</a:t>
            </a:r>
          </a:p>
        </p:txBody>
      </p:sp>
      <p:pic>
        <p:nvPicPr>
          <p:cNvPr id="47" name="Image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00" y="0"/>
            <a:ext cx="1285875" cy="900792"/>
          </a:xfrm>
          <a:prstGeom prst="rect">
            <a:avLst/>
          </a:prstGeom>
        </p:spPr>
      </p:pic>
      <p:cxnSp>
        <p:nvCxnSpPr>
          <p:cNvPr id="33" name="Connecteur droit 32"/>
          <p:cNvCxnSpPr/>
          <p:nvPr/>
        </p:nvCxnSpPr>
        <p:spPr>
          <a:xfrm rot="5400000">
            <a:off x="6049963" y="11690350"/>
            <a:ext cx="1323975" cy="1588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 rot="5400000">
            <a:off x="6810375" y="11690350"/>
            <a:ext cx="1323975" cy="1588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Line 34"/>
          <p:cNvSpPr>
            <a:spLocks noChangeShapeType="1"/>
          </p:cNvSpPr>
          <p:nvPr/>
        </p:nvSpPr>
        <p:spPr bwMode="auto">
          <a:xfrm flipH="1">
            <a:off x="7116763" y="12319000"/>
            <a:ext cx="9525" cy="1168400"/>
          </a:xfrm>
          <a:prstGeom prst="line">
            <a:avLst/>
          </a:prstGeom>
          <a:noFill/>
          <a:ln w="3175">
            <a:solidFill>
              <a:schemeClr val="bg2">
                <a:lumMod val="9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cxnSp>
        <p:nvCxnSpPr>
          <p:cNvPr id="54" name="Connecteur droit 53"/>
          <p:cNvCxnSpPr/>
          <p:nvPr/>
        </p:nvCxnSpPr>
        <p:spPr>
          <a:xfrm rot="5400000" flipH="1" flipV="1">
            <a:off x="7018338" y="12419013"/>
            <a:ext cx="141287" cy="1587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 rot="5400000" flipH="1" flipV="1">
            <a:off x="7018338" y="12333288"/>
            <a:ext cx="141287" cy="1587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7240" y="1354702"/>
            <a:ext cx="366853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 M</a:t>
            </a:r>
            <a:r>
              <a:rPr lang="fr-FR" sz="2000" b="1" dirty="0"/>
              <a:t>ICRO</a:t>
            </a:r>
            <a:r>
              <a:rPr lang="fr-FR" sz="2800" b="1" dirty="0"/>
              <a:t>S</a:t>
            </a:r>
            <a:r>
              <a:rPr lang="fr-FR" sz="2000" b="1" dirty="0"/>
              <a:t>WITCH</a:t>
            </a:r>
            <a:r>
              <a:rPr lang="fr-FR" sz="2800" b="1" dirty="0"/>
              <a:t> MGT2</a:t>
            </a:r>
            <a:r>
              <a:rPr lang="fr-FR" b="1" dirty="0"/>
              <a:t>	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883744" y="6162795"/>
            <a:ext cx="3945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I</a:t>
            </a:r>
            <a:r>
              <a:rPr lang="fr-FR" sz="1200" dirty="0"/>
              <a:t>nterfaces </a:t>
            </a:r>
            <a:r>
              <a:rPr lang="fr-FR" b="1" dirty="0"/>
              <a:t>H</a:t>
            </a:r>
            <a:r>
              <a:rPr lang="fr-FR" sz="1200" dirty="0"/>
              <a:t>ommes </a:t>
            </a:r>
            <a:r>
              <a:rPr lang="fr-FR" b="1" dirty="0"/>
              <a:t>M</a:t>
            </a:r>
            <a:r>
              <a:rPr lang="fr-FR" sz="1200" dirty="0"/>
              <a:t>achine</a:t>
            </a:r>
            <a:r>
              <a:rPr lang="fr-FR" b="1" dirty="0"/>
              <a:t>  Associés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40" y="8071356"/>
            <a:ext cx="1320840" cy="1260447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4214773" y="6636777"/>
            <a:ext cx="3294103" cy="114143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lIns="360000" tIns="108000" bIns="108000" rtlCol="0">
            <a:spAutoFit/>
          </a:bodyPr>
          <a:lstStyle/>
          <a:p>
            <a:pPr algn="r"/>
            <a:r>
              <a:rPr lang="fr-FR" sz="1200" b="1" dirty="0"/>
              <a:t>CONTROL PANEL </a:t>
            </a:r>
            <a:br>
              <a:rPr lang="fr-FR" sz="1200" b="1" dirty="0"/>
            </a:br>
            <a:r>
              <a:rPr lang="fr-FR" sz="1200" b="1" dirty="0"/>
              <a:t>MANUEL</a:t>
            </a:r>
            <a:br>
              <a:rPr lang="fr-FR" sz="1200" b="1" dirty="0"/>
            </a:br>
            <a:br>
              <a:rPr lang="fr-FR" sz="1200" b="1" dirty="0"/>
            </a:br>
            <a:r>
              <a:rPr lang="fr-FR" sz="1200" dirty="0"/>
              <a:t>- Réglage U et I potentiomètre</a:t>
            </a:r>
            <a:br>
              <a:rPr lang="fr-FR" sz="1200" dirty="0"/>
            </a:br>
            <a:r>
              <a:rPr lang="fr-FR" sz="1200" dirty="0"/>
              <a:t>- Préréglage Manuel Tension/Courant</a:t>
            </a:r>
          </a:p>
        </p:txBody>
      </p:sp>
      <p:pic>
        <p:nvPicPr>
          <p:cNvPr id="27" name="Image 26" descr="P1010981.jpg"/>
          <p:cNvPicPr preferRelativeResize="0">
            <a:picLocks/>
          </p:cNvPicPr>
          <p:nvPr/>
        </p:nvPicPr>
        <p:blipFill>
          <a:blip r:embed="rId7">
            <a:lum bright="-10000"/>
          </a:blip>
          <a:srcRect/>
          <a:stretch>
            <a:fillRect/>
          </a:stretch>
        </p:blipFill>
        <p:spPr bwMode="auto">
          <a:xfrm>
            <a:off x="4293976" y="6711427"/>
            <a:ext cx="745384" cy="99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F8AB9A0-DC59-4A4B-9222-F563D1A5274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11" y="1903761"/>
            <a:ext cx="3616716" cy="4317095"/>
          </a:xfrm>
          <a:prstGeom prst="rect">
            <a:avLst/>
          </a:prstGeom>
        </p:spPr>
      </p:pic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86D7F990-78C0-4277-9937-C919854F70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446935"/>
              </p:ext>
            </p:extLst>
          </p:nvPr>
        </p:nvGraphicFramePr>
        <p:xfrm>
          <a:off x="83062" y="5706262"/>
          <a:ext cx="3937000" cy="4265277"/>
        </p:xfrm>
        <a:graphic>
          <a:graphicData uri="http://schemas.openxmlformats.org/drawingml/2006/table">
            <a:tbl>
              <a:tblPr/>
              <a:tblGrid>
                <a:gridCol w="787400">
                  <a:extLst>
                    <a:ext uri="{9D8B030D-6E8A-4147-A177-3AD203B41FA5}">
                      <a16:colId xmlns:a16="http://schemas.microsoft.com/office/drawing/2014/main" val="1392518035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3659518216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2464857130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1135500664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2730115737"/>
                    </a:ext>
                  </a:extLst>
                </a:gridCol>
              </a:tblGrid>
              <a:tr h="355439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Calibres Tension / Intensité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616281"/>
                  </a:ext>
                </a:extLst>
              </a:tr>
              <a:tr h="236960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MGT2 (400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Amps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Max. 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859271"/>
                  </a:ext>
                </a:extLst>
              </a:tr>
              <a:tr h="23696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Puissance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Jusqu'à 6000 Watts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948531"/>
                  </a:ext>
                </a:extLst>
              </a:tr>
              <a:tr h="23696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Poids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kg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307376"/>
                  </a:ext>
                </a:extLst>
              </a:tr>
              <a:tr h="23696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1017399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251742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285918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3994053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96372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980199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DDD9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042654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993813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82728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570207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029064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12388"/>
                  </a:ext>
                </a:extLst>
              </a:tr>
              <a:tr h="227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851783"/>
                  </a:ext>
                </a:extLst>
              </a:tr>
              <a:tr h="227846">
                <a:tc gridSpan="5">
                  <a:txBody>
                    <a:bodyPr/>
                    <a:lstStyle/>
                    <a:p>
                      <a:pPr algn="l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Calibre Tension supérieur à 100Vdc : sur demande.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075942"/>
                  </a:ext>
                </a:extLst>
              </a:tr>
            </a:tbl>
          </a:graphicData>
        </a:graphic>
      </p:graphicFrame>
      <p:pic>
        <p:nvPicPr>
          <p:cNvPr id="28" name="Image 27">
            <a:extLst>
              <a:ext uri="{FF2B5EF4-FFF2-40B4-BE49-F238E27FC236}">
                <a16:creationId xmlns:a16="http://schemas.microsoft.com/office/drawing/2014/main" id="{EF2F5E78-99F8-4927-BF14-C910A7EF983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389" y="189036"/>
            <a:ext cx="2459273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053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3230036" y="1212551"/>
            <a:ext cx="4347885" cy="55166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17419" y="6445953"/>
            <a:ext cx="4107084" cy="3247043"/>
          </a:xfrm>
          <a:prstGeom prst="rect">
            <a:avLst/>
          </a:prstGeom>
          <a:solidFill>
            <a:schemeClr val="bg2"/>
          </a:solidFill>
        </p:spPr>
        <p:txBody>
          <a:bodyPr wrap="square" lIns="216000">
            <a:spAutoFit/>
          </a:bodyPr>
          <a:lstStyle/>
          <a:p>
            <a:r>
              <a:rPr lang="fr-FR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Options :</a:t>
            </a:r>
            <a:r>
              <a:rPr lang="fr-FR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endParaRPr lang="fr-FR" sz="11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Pilotage Numérique : 	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RS 485 2 fils / Ethernet /</a:t>
            </a:r>
          </a:p>
          <a:p>
            <a:pPr lvl="1"/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</a:rPr>
              <a:t>       </a:t>
            </a:r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Wifi.	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1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Profibus</a:t>
            </a:r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DP</a:t>
            </a:r>
            <a:endParaRPr lang="fr-FR" sz="11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Standard : Schneider/</a:t>
            </a:r>
          </a:p>
          <a:p>
            <a:pPr lvl="1"/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</a:rPr>
              <a:t>        </a:t>
            </a:r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Siemens/</a:t>
            </a:r>
            <a:r>
              <a:rPr lang="fr-FR" sz="11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Wago</a:t>
            </a:r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/Phoenix…	</a:t>
            </a:r>
          </a:p>
          <a:p>
            <a:b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Pilotage Analogique :	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Entrées / Sorties sur U et I.	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0-10V ou 4-20 mA isolées 1500 </a:t>
            </a:r>
            <a:r>
              <a:rPr lang="fr-FR" sz="11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Vrms</a:t>
            </a:r>
            <a:r>
              <a:rPr lang="fr-FR" sz="1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endParaRPr lang="fr-FR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Compteur A-h T.J.P</a:t>
            </a:r>
          </a:p>
          <a:p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Inversion de Polarité</a:t>
            </a:r>
          </a:p>
          <a:p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Rampe de montée (Tension ou Intensité)</a:t>
            </a:r>
          </a:p>
          <a:p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Minuterie de cycle</a:t>
            </a:r>
          </a:p>
          <a:p>
            <a:endParaRPr lang="fr-FR" sz="1200" dirty="0"/>
          </a:p>
        </p:txBody>
      </p:sp>
      <p:sp>
        <p:nvSpPr>
          <p:cNvPr id="5" name="ZoneTexte 4"/>
          <p:cNvSpPr txBox="1"/>
          <p:nvPr/>
        </p:nvSpPr>
        <p:spPr>
          <a:xfrm>
            <a:off x="156687" y="9858794"/>
            <a:ext cx="3460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dirty="0"/>
              <a:t>Document non contractuel, pouvant être modifié sans préavis.</a:t>
            </a:r>
          </a:p>
          <a:p>
            <a:r>
              <a:rPr lang="fr-FR" sz="700" dirty="0"/>
              <a:t>Réf: 1302 / MGT2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0"/>
            <a:ext cx="7559675" cy="9007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252000" tIns="180000" bIns="72000" rtlCol="0">
            <a:spAutoFit/>
          </a:bodyPr>
          <a:lstStyle/>
          <a:p>
            <a:pPr lvl="0"/>
            <a:r>
              <a:rPr lang="fr-FR" dirty="0"/>
              <a:t>Redresseur de Courant</a:t>
            </a:r>
          </a:p>
          <a:p>
            <a:pPr lvl="0"/>
            <a:r>
              <a:rPr lang="fr-FR" sz="2400" cap="small" dirty="0" err="1"/>
              <a:t>MicroSwitch</a:t>
            </a:r>
            <a:r>
              <a:rPr lang="fr-FR" sz="2400" cap="small" dirty="0"/>
              <a:t> MGT2</a:t>
            </a:r>
            <a:endParaRPr lang="fr-FR" sz="2400" dirty="0"/>
          </a:p>
        </p:txBody>
      </p:sp>
      <p:grpSp>
        <p:nvGrpSpPr>
          <p:cNvPr id="9" name="Groupe 8"/>
          <p:cNvGrpSpPr/>
          <p:nvPr/>
        </p:nvGrpSpPr>
        <p:grpSpPr>
          <a:xfrm>
            <a:off x="-20191" y="10197286"/>
            <a:ext cx="7598112" cy="510076"/>
            <a:chOff x="0" y="10080667"/>
            <a:chExt cx="7547589" cy="510076"/>
          </a:xfrm>
          <a:solidFill>
            <a:schemeClr val="bg1">
              <a:lumMod val="65000"/>
            </a:schemeClr>
          </a:solidFill>
        </p:grpSpPr>
        <p:sp>
          <p:nvSpPr>
            <p:cNvPr id="10" name="Rectangle 9"/>
            <p:cNvSpPr/>
            <p:nvPr/>
          </p:nvSpPr>
          <p:spPr>
            <a:xfrm>
              <a:off x="0" y="10080667"/>
              <a:ext cx="7547589" cy="5100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/>
            </a:p>
          </p:txBody>
        </p:sp>
        <p:grpSp>
          <p:nvGrpSpPr>
            <p:cNvPr id="11" name="Groupe 10"/>
            <p:cNvGrpSpPr/>
            <p:nvPr/>
          </p:nvGrpSpPr>
          <p:grpSpPr>
            <a:xfrm>
              <a:off x="289646" y="10103187"/>
              <a:ext cx="6980382" cy="477092"/>
              <a:chOff x="75048" y="10157794"/>
              <a:chExt cx="6980382" cy="477092"/>
            </a:xfrm>
            <a:grpFill/>
          </p:grpSpPr>
          <p:sp>
            <p:nvSpPr>
              <p:cNvPr id="13" name="ZoneTexte 12"/>
              <p:cNvSpPr txBox="1"/>
              <p:nvPr/>
            </p:nvSpPr>
            <p:spPr>
              <a:xfrm>
                <a:off x="75048" y="10157794"/>
                <a:ext cx="6980382" cy="2616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/>
                  <a:t>Micronics Systems   l   Z.A. 18 Rue des Emeraudes    l   T +33 (0) 472 930 480   l   </a:t>
                </a:r>
                <a:r>
                  <a:rPr lang="fr-FR" sz="1100" dirty="0">
                    <a:hlinkClick r:id="rId2"/>
                  </a:rPr>
                  <a:t>contact@micronics.fr</a:t>
                </a:r>
                <a:endParaRPr lang="fr-FR" sz="1100" dirty="0"/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8551" y="10373276"/>
                <a:ext cx="5772734" cy="2616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/>
                  <a:t>France	       l   F-38280 Villette d’</a:t>
                </a:r>
                <a:r>
                  <a:rPr lang="fr-FR" sz="1100" dirty="0" err="1"/>
                  <a:t>Anthon</a:t>
                </a:r>
                <a:r>
                  <a:rPr lang="fr-FR" sz="1100" dirty="0"/>
                  <a:t>      l   F +33 (0) 472 930 481   l   </a:t>
                </a:r>
                <a:r>
                  <a:rPr lang="fr-FR" sz="1100" dirty="0">
                    <a:hlinkClick r:id="rId3"/>
                  </a:rPr>
                  <a:t>www.micronics.fr</a:t>
                </a:r>
                <a:r>
                  <a:rPr lang="fr-FR" sz="1100" dirty="0"/>
                  <a:t> </a:t>
                </a:r>
              </a:p>
            </p:txBody>
          </p:sp>
        </p:grpSp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724"/>
            <a:stretch/>
          </p:blipFill>
          <p:spPr>
            <a:xfrm>
              <a:off x="6908802" y="10132759"/>
              <a:ext cx="425087" cy="405891"/>
            </a:xfrm>
            <a:prstGeom prst="rect">
              <a:avLst/>
            </a:prstGeom>
            <a:grpFill/>
          </p:spPr>
        </p:pic>
      </p:grp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824396"/>
              </p:ext>
            </p:extLst>
          </p:nvPr>
        </p:nvGraphicFramePr>
        <p:xfrm>
          <a:off x="202950" y="1209900"/>
          <a:ext cx="2812783" cy="4918456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447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2061">
                <a:tc gridSpan="3"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MGT2 : 400 A (Max)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dirty="0"/>
                        <a:t>Poids</a:t>
                      </a:r>
                      <a:r>
                        <a:rPr lang="fr-FR" sz="900" b="1" i="0" baseline="0" dirty="0"/>
                        <a:t> : 12</a:t>
                      </a:r>
                      <a:r>
                        <a:rPr lang="fr-FR" sz="900" b="1" i="0" dirty="0"/>
                        <a:t> Kg</a:t>
                      </a:r>
                    </a:p>
                  </a:txBody>
                  <a:tcPr marL="102150" marR="102150" marT="51075" marB="51075">
                    <a:lnB w="381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754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Entrée AC</a:t>
                      </a:r>
                    </a:p>
                  </a:txBody>
                  <a:tcPr marL="36000" marR="7620" marT="7620" marB="0" anchor="ctr">
                    <a:lnT w="381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118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Tension </a:t>
                      </a:r>
                    </a:p>
                  </a:txBody>
                  <a:tcPr marL="36000" marR="7620" marT="762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400Vac TRI +/- 10%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sans neutre + PE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36000" marT="762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199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Fréquence</a:t>
                      </a:r>
                    </a:p>
                  </a:txBody>
                  <a:tcPr marL="3600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 / 63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Hz</a:t>
                      </a:r>
                    </a:p>
                  </a:txBody>
                  <a:tcPr marL="7620" marR="3600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199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Facteur de puissance</a:t>
                      </a:r>
                    </a:p>
                  </a:txBody>
                  <a:tcPr marL="36000" marR="7620" marT="762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0,98</a:t>
                      </a:r>
                    </a:p>
                  </a:txBody>
                  <a:tcPr marL="7620" marR="36000" marT="762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42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Sortie DC</a:t>
                      </a:r>
                    </a:p>
                  </a:txBody>
                  <a:tcPr marL="36000" marR="7620" marT="762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6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Puissance</a:t>
                      </a:r>
                    </a:p>
                  </a:txBody>
                  <a:tcPr marL="3600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4800 W</a:t>
                      </a:r>
                    </a:p>
                  </a:txBody>
                  <a:tcPr marL="7620" marR="3600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6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Tension</a:t>
                      </a:r>
                    </a:p>
                  </a:txBody>
                  <a:tcPr marL="3600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à 100V</a:t>
                      </a:r>
                    </a:p>
                  </a:txBody>
                  <a:tcPr marL="7620" marR="3600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36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Courant </a:t>
                      </a:r>
                    </a:p>
                  </a:txBody>
                  <a:tcPr marL="36000" marR="762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à 400 A</a:t>
                      </a:r>
                    </a:p>
                  </a:txBody>
                  <a:tcPr marL="7620" marR="3600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36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 de fonctionnement</a:t>
                      </a:r>
                    </a:p>
                  </a:txBody>
                  <a:tcPr marL="36000" marR="7620" marT="762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CV/CC</a:t>
                      </a:r>
                    </a:p>
                  </a:txBody>
                  <a:tcPr marL="7620" marR="36000" marT="762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36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Taux ondulation</a:t>
                      </a:r>
                    </a:p>
                  </a:txBody>
                  <a:tcPr marL="3600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2% sur toute la </a:t>
                      </a:r>
                      <a:b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plage d’utilisation</a:t>
                      </a:r>
                    </a:p>
                  </a:txBody>
                  <a:tcPr marL="7620" marR="36000" marT="762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36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Précision ( Tension et courant )</a:t>
                      </a:r>
                    </a:p>
                  </a:txBody>
                  <a:tcPr marL="36000" marR="7620" marT="762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0,5% du calibre nominal</a:t>
                      </a:r>
                    </a:p>
                  </a:txBody>
                  <a:tcPr marL="7620" marR="36000" marT="762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111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Stabilité</a:t>
                      </a:r>
                    </a:p>
                  </a:txBody>
                  <a:tcPr marL="3600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0,5% du calibre nominal</a:t>
                      </a:r>
                    </a:p>
                  </a:txBody>
                  <a:tcPr marL="7620" marR="36000" marT="762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7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Linéarité</a:t>
                      </a:r>
                    </a:p>
                  </a:txBody>
                  <a:tcPr marL="36000" marR="7620" marT="762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0,5% du calibre nominal</a:t>
                      </a:r>
                    </a:p>
                  </a:txBody>
                  <a:tcPr marL="7620" marR="36000" marT="762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676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Distorsion</a:t>
                      </a:r>
                      <a:endParaRPr lang="fr-FR" sz="9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0,5%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3600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4742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Environnement</a:t>
                      </a:r>
                      <a:endParaRPr lang="fr-FR" sz="12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7620" marT="7620" marB="0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23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Température</a:t>
                      </a:r>
                    </a:p>
                  </a:txBody>
                  <a:tcPr marL="3600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à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+40°C ( 55°C </a:t>
                      </a:r>
                      <a:r>
                        <a:rPr lang="fr-FR" sz="9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derating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)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3600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90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Humidité Relative</a:t>
                      </a:r>
                    </a:p>
                  </a:txBody>
                  <a:tcPr marL="36000" marR="7620" marT="762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85% sans condensation</a:t>
                      </a:r>
                    </a:p>
                  </a:txBody>
                  <a:tcPr marL="7620" marR="3600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2389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Refroidissement</a:t>
                      </a:r>
                    </a:p>
                  </a:txBody>
                  <a:tcPr marL="3600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Air forcé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contrôlé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3600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grpSp>
        <p:nvGrpSpPr>
          <p:cNvPr id="92" name="Groupe 91"/>
          <p:cNvGrpSpPr/>
          <p:nvPr/>
        </p:nvGrpSpPr>
        <p:grpSpPr>
          <a:xfrm>
            <a:off x="3230036" y="1194053"/>
            <a:ext cx="3035090" cy="2092715"/>
            <a:chOff x="3211173" y="5493291"/>
            <a:chExt cx="3577683" cy="2466836"/>
          </a:xfrm>
        </p:grpSpPr>
        <p:sp>
          <p:nvSpPr>
            <p:cNvPr id="93" name="Freeform 33"/>
            <p:cNvSpPr/>
            <p:nvPr/>
          </p:nvSpPr>
          <p:spPr>
            <a:xfrm>
              <a:off x="3574280" y="6037282"/>
              <a:ext cx="131383" cy="237906"/>
            </a:xfrm>
            <a:custGeom>
              <a:avLst/>
              <a:gdLst>
                <a:gd name="connsiteX0" fmla="*/ 135550 w 391928"/>
                <a:gd name="connsiteY0" fmla="*/ 0 h 709696"/>
                <a:gd name="connsiteX1" fmla="*/ 213310 w 391928"/>
                <a:gd name="connsiteY1" fmla="*/ 172002 h 709696"/>
                <a:gd name="connsiteX2" fmla="*/ 375545 w 391928"/>
                <a:gd name="connsiteY2" fmla="*/ 615260 h 709696"/>
                <a:gd name="connsiteX3" fmla="*/ 391928 w 391928"/>
                <a:gd name="connsiteY3" fmla="*/ 672955 h 709696"/>
                <a:gd name="connsiteX4" fmla="*/ 335492 w 391928"/>
                <a:gd name="connsiteY4" fmla="*/ 678644 h 709696"/>
                <a:gd name="connsiteX5" fmla="*/ 235461 w 391928"/>
                <a:gd name="connsiteY5" fmla="*/ 709696 h 709696"/>
                <a:gd name="connsiteX6" fmla="*/ 222202 w 391928"/>
                <a:gd name="connsiteY6" fmla="*/ 663006 h 709696"/>
                <a:gd name="connsiteX7" fmla="*/ 65367 w 391928"/>
                <a:gd name="connsiteY7" fmla="*/ 234500 h 709696"/>
                <a:gd name="connsiteX8" fmla="*/ 0 w 391928"/>
                <a:gd name="connsiteY8" fmla="*/ 89913 h 709696"/>
                <a:gd name="connsiteX9" fmla="*/ 77670 w 391928"/>
                <a:gd name="connsiteY9" fmla="*/ 47755 h 709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1928" h="709696">
                  <a:moveTo>
                    <a:pt x="135550" y="0"/>
                  </a:moveTo>
                  <a:lnTo>
                    <a:pt x="213310" y="172002"/>
                  </a:lnTo>
                  <a:cubicBezTo>
                    <a:pt x="274344" y="316302"/>
                    <a:pt x="328557" y="464190"/>
                    <a:pt x="375545" y="615260"/>
                  </a:cubicBezTo>
                  <a:lnTo>
                    <a:pt x="391928" y="672955"/>
                  </a:lnTo>
                  <a:lnTo>
                    <a:pt x="335492" y="678644"/>
                  </a:lnTo>
                  <a:lnTo>
                    <a:pt x="235461" y="709696"/>
                  </a:lnTo>
                  <a:lnTo>
                    <a:pt x="222202" y="663006"/>
                  </a:lnTo>
                  <a:cubicBezTo>
                    <a:pt x="176778" y="516963"/>
                    <a:pt x="124370" y="373998"/>
                    <a:pt x="65367" y="234500"/>
                  </a:cubicBezTo>
                  <a:lnTo>
                    <a:pt x="0" y="89913"/>
                  </a:lnTo>
                  <a:lnTo>
                    <a:pt x="77670" y="4775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94" name="Freeform 28"/>
            <p:cNvSpPr/>
            <p:nvPr/>
          </p:nvSpPr>
          <p:spPr>
            <a:xfrm>
              <a:off x="3211792" y="5493291"/>
              <a:ext cx="213564" cy="257942"/>
            </a:xfrm>
            <a:custGeom>
              <a:avLst/>
              <a:gdLst>
                <a:gd name="connsiteX0" fmla="*/ 0 w 637083"/>
                <a:gd name="connsiteY0" fmla="*/ 0 h 535008"/>
                <a:gd name="connsiteX1" fmla="*/ 232616 w 637083"/>
                <a:gd name="connsiteY1" fmla="*/ 0 h 535008"/>
                <a:gd name="connsiteX2" fmla="*/ 260711 w 637083"/>
                <a:gd name="connsiteY2" fmla="*/ 26787 h 535008"/>
                <a:gd name="connsiteX3" fmla="*/ 572096 w 637083"/>
                <a:gd name="connsiteY3" fmla="*/ 369396 h 535008"/>
                <a:gd name="connsiteX4" fmla="*/ 637083 w 637083"/>
                <a:gd name="connsiteY4" fmla="*/ 452093 h 535008"/>
                <a:gd name="connsiteX5" fmla="*/ 627565 w 637083"/>
                <a:gd name="connsiteY5" fmla="*/ 455048 h 535008"/>
                <a:gd name="connsiteX6" fmla="*/ 532376 w 637083"/>
                <a:gd name="connsiteY6" fmla="*/ 506715 h 535008"/>
                <a:gd name="connsiteX7" fmla="*/ 498084 w 637083"/>
                <a:gd name="connsiteY7" fmla="*/ 535008 h 535008"/>
                <a:gd name="connsiteX8" fmla="*/ 448199 w 637083"/>
                <a:gd name="connsiteY8" fmla="*/ 471528 h 535008"/>
                <a:gd name="connsiteX9" fmla="*/ 147177 w 637083"/>
                <a:gd name="connsiteY9" fmla="*/ 140321 h 535008"/>
                <a:gd name="connsiteX0" fmla="*/ 0 w 637083"/>
                <a:gd name="connsiteY0" fmla="*/ 234455 h 769463"/>
                <a:gd name="connsiteX1" fmla="*/ 11558 w 637083"/>
                <a:gd name="connsiteY1" fmla="*/ 0 h 769463"/>
                <a:gd name="connsiteX2" fmla="*/ 260711 w 637083"/>
                <a:gd name="connsiteY2" fmla="*/ 261242 h 769463"/>
                <a:gd name="connsiteX3" fmla="*/ 572096 w 637083"/>
                <a:gd name="connsiteY3" fmla="*/ 603851 h 769463"/>
                <a:gd name="connsiteX4" fmla="*/ 637083 w 637083"/>
                <a:gd name="connsiteY4" fmla="*/ 686548 h 769463"/>
                <a:gd name="connsiteX5" fmla="*/ 627565 w 637083"/>
                <a:gd name="connsiteY5" fmla="*/ 689503 h 769463"/>
                <a:gd name="connsiteX6" fmla="*/ 532376 w 637083"/>
                <a:gd name="connsiteY6" fmla="*/ 741170 h 769463"/>
                <a:gd name="connsiteX7" fmla="*/ 498084 w 637083"/>
                <a:gd name="connsiteY7" fmla="*/ 769463 h 769463"/>
                <a:gd name="connsiteX8" fmla="*/ 448199 w 637083"/>
                <a:gd name="connsiteY8" fmla="*/ 705983 h 769463"/>
                <a:gd name="connsiteX9" fmla="*/ 147177 w 637083"/>
                <a:gd name="connsiteY9" fmla="*/ 374776 h 769463"/>
                <a:gd name="connsiteX10" fmla="*/ 0 w 637083"/>
                <a:gd name="connsiteY10" fmla="*/ 234455 h 769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7083" h="769463">
                  <a:moveTo>
                    <a:pt x="0" y="234455"/>
                  </a:moveTo>
                  <a:lnTo>
                    <a:pt x="11558" y="0"/>
                  </a:lnTo>
                  <a:cubicBezTo>
                    <a:pt x="20923" y="8929"/>
                    <a:pt x="251346" y="252313"/>
                    <a:pt x="260711" y="261242"/>
                  </a:cubicBezTo>
                  <a:cubicBezTo>
                    <a:pt x="369845" y="370376"/>
                    <a:pt x="473774" y="484714"/>
                    <a:pt x="572096" y="603851"/>
                  </a:cubicBezTo>
                  <a:lnTo>
                    <a:pt x="637083" y="686548"/>
                  </a:lnTo>
                  <a:lnTo>
                    <a:pt x="627565" y="689503"/>
                  </a:lnTo>
                  <a:cubicBezTo>
                    <a:pt x="594043" y="703682"/>
                    <a:pt x="562188" y="721029"/>
                    <a:pt x="532376" y="741170"/>
                  </a:cubicBezTo>
                  <a:lnTo>
                    <a:pt x="498084" y="769463"/>
                  </a:lnTo>
                  <a:lnTo>
                    <a:pt x="448199" y="705983"/>
                  </a:lnTo>
                  <a:cubicBezTo>
                    <a:pt x="353150" y="590811"/>
                    <a:pt x="252679" y="480278"/>
                    <a:pt x="147177" y="374776"/>
                  </a:cubicBezTo>
                  <a:lnTo>
                    <a:pt x="0" y="23445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95" name="Oval 5"/>
            <p:cNvSpPr/>
            <p:nvPr/>
          </p:nvSpPr>
          <p:spPr>
            <a:xfrm>
              <a:off x="3265969" y="5668202"/>
              <a:ext cx="458635" cy="458635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7" name="Oval 59"/>
            <p:cNvSpPr/>
            <p:nvPr/>
          </p:nvSpPr>
          <p:spPr>
            <a:xfrm>
              <a:off x="3323449" y="5725682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8" name="Freeform 38"/>
            <p:cNvSpPr/>
            <p:nvPr/>
          </p:nvSpPr>
          <p:spPr>
            <a:xfrm>
              <a:off x="3716402" y="6630525"/>
              <a:ext cx="56479" cy="187878"/>
            </a:xfrm>
            <a:custGeom>
              <a:avLst/>
              <a:gdLst>
                <a:gd name="connsiteX0" fmla="*/ 159774 w 168482"/>
                <a:gd name="connsiteY0" fmla="*/ 0 h 560459"/>
                <a:gd name="connsiteX1" fmla="*/ 162205 w 168482"/>
                <a:gd name="connsiteY1" fmla="*/ 31959 h 560459"/>
                <a:gd name="connsiteX2" fmla="*/ 168482 w 168482"/>
                <a:gd name="connsiteY2" fmla="*/ 280229 h 560459"/>
                <a:gd name="connsiteX3" fmla="*/ 162205 w 168482"/>
                <a:gd name="connsiteY3" fmla="*/ 528499 h 560459"/>
                <a:gd name="connsiteX4" fmla="*/ 159774 w 168482"/>
                <a:gd name="connsiteY4" fmla="*/ 560459 h 560459"/>
                <a:gd name="connsiteX5" fmla="*/ 137402 w 168482"/>
                <a:gd name="connsiteY5" fmla="*/ 553514 h 560459"/>
                <a:gd name="connsiteX6" fmla="*/ 24465 w 168482"/>
                <a:gd name="connsiteY6" fmla="*/ 542129 h 560459"/>
                <a:gd name="connsiteX7" fmla="*/ 0 w 168482"/>
                <a:gd name="connsiteY7" fmla="*/ 544595 h 560459"/>
                <a:gd name="connsiteX8" fmla="*/ 1853 w 168482"/>
                <a:gd name="connsiteY8" fmla="*/ 520237 h 560459"/>
                <a:gd name="connsiteX9" fmla="*/ 7921 w 168482"/>
                <a:gd name="connsiteY9" fmla="*/ 280229 h 560459"/>
                <a:gd name="connsiteX10" fmla="*/ 1853 w 168482"/>
                <a:gd name="connsiteY10" fmla="*/ 40222 h 560459"/>
                <a:gd name="connsiteX11" fmla="*/ 0 w 168482"/>
                <a:gd name="connsiteY11" fmla="*/ 15863 h 560459"/>
                <a:gd name="connsiteX12" fmla="*/ 24465 w 168482"/>
                <a:gd name="connsiteY12" fmla="*/ 18329 h 560459"/>
                <a:gd name="connsiteX13" fmla="*/ 137402 w 168482"/>
                <a:gd name="connsiteY13" fmla="*/ 6944 h 560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8482" h="560459">
                  <a:moveTo>
                    <a:pt x="159774" y="0"/>
                  </a:moveTo>
                  <a:lnTo>
                    <a:pt x="162205" y="31959"/>
                  </a:lnTo>
                  <a:cubicBezTo>
                    <a:pt x="166373" y="114190"/>
                    <a:pt x="168482" y="196963"/>
                    <a:pt x="168482" y="280229"/>
                  </a:cubicBezTo>
                  <a:cubicBezTo>
                    <a:pt x="168482" y="363495"/>
                    <a:pt x="166373" y="446269"/>
                    <a:pt x="162205" y="528499"/>
                  </a:cubicBezTo>
                  <a:lnTo>
                    <a:pt x="159774" y="560459"/>
                  </a:lnTo>
                  <a:lnTo>
                    <a:pt x="137402" y="553514"/>
                  </a:lnTo>
                  <a:cubicBezTo>
                    <a:pt x="100923" y="546049"/>
                    <a:pt x="63152" y="542129"/>
                    <a:pt x="24465" y="542129"/>
                  </a:cubicBezTo>
                  <a:lnTo>
                    <a:pt x="0" y="544595"/>
                  </a:lnTo>
                  <a:lnTo>
                    <a:pt x="1853" y="520237"/>
                  </a:lnTo>
                  <a:cubicBezTo>
                    <a:pt x="5882" y="440743"/>
                    <a:pt x="7921" y="360724"/>
                    <a:pt x="7921" y="280229"/>
                  </a:cubicBezTo>
                  <a:cubicBezTo>
                    <a:pt x="7921" y="199734"/>
                    <a:pt x="5882" y="119716"/>
                    <a:pt x="1853" y="40222"/>
                  </a:cubicBezTo>
                  <a:lnTo>
                    <a:pt x="0" y="15863"/>
                  </a:lnTo>
                  <a:lnTo>
                    <a:pt x="24465" y="18329"/>
                  </a:lnTo>
                  <a:cubicBezTo>
                    <a:pt x="63152" y="18329"/>
                    <a:pt x="100923" y="14409"/>
                    <a:pt x="137402" y="694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00" name="Freeform 43"/>
            <p:cNvSpPr/>
            <p:nvPr/>
          </p:nvSpPr>
          <p:spPr>
            <a:xfrm>
              <a:off x="3574283" y="7173740"/>
              <a:ext cx="131381" cy="237743"/>
            </a:xfrm>
            <a:custGeom>
              <a:avLst/>
              <a:gdLst>
                <a:gd name="connsiteX0" fmla="*/ 235454 w 391921"/>
                <a:gd name="connsiteY0" fmla="*/ 0 h 709210"/>
                <a:gd name="connsiteX1" fmla="*/ 335485 w 391921"/>
                <a:gd name="connsiteY1" fmla="*/ 31051 h 709210"/>
                <a:gd name="connsiteX2" fmla="*/ 391921 w 391921"/>
                <a:gd name="connsiteY2" fmla="*/ 36740 h 709210"/>
                <a:gd name="connsiteX3" fmla="*/ 375538 w 391921"/>
                <a:gd name="connsiteY3" fmla="*/ 94436 h 709210"/>
                <a:gd name="connsiteX4" fmla="*/ 166256 w 391921"/>
                <a:gd name="connsiteY4" fmla="*/ 645240 h 709210"/>
                <a:gd name="connsiteX5" fmla="*/ 134954 w 391921"/>
                <a:gd name="connsiteY5" fmla="*/ 709210 h 709210"/>
                <a:gd name="connsiteX6" fmla="*/ 77663 w 391921"/>
                <a:gd name="connsiteY6" fmla="*/ 661940 h 709210"/>
                <a:gd name="connsiteX7" fmla="*/ 0 w 391921"/>
                <a:gd name="connsiteY7" fmla="*/ 619786 h 709210"/>
                <a:gd name="connsiteX8" fmla="*/ 19878 w 391921"/>
                <a:gd name="connsiteY8" fmla="*/ 579163 h 709210"/>
                <a:gd name="connsiteX9" fmla="*/ 222195 w 391921"/>
                <a:gd name="connsiteY9" fmla="*/ 46690 h 7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1921" h="709210">
                  <a:moveTo>
                    <a:pt x="235454" y="0"/>
                  </a:moveTo>
                  <a:lnTo>
                    <a:pt x="335485" y="31051"/>
                  </a:lnTo>
                  <a:lnTo>
                    <a:pt x="391921" y="36740"/>
                  </a:lnTo>
                  <a:lnTo>
                    <a:pt x="375538" y="94436"/>
                  </a:lnTo>
                  <a:cubicBezTo>
                    <a:pt x="316803" y="283275"/>
                    <a:pt x="246779" y="467139"/>
                    <a:pt x="166256" y="645240"/>
                  </a:cubicBezTo>
                  <a:lnTo>
                    <a:pt x="134954" y="709210"/>
                  </a:lnTo>
                  <a:lnTo>
                    <a:pt x="77663" y="661940"/>
                  </a:lnTo>
                  <a:lnTo>
                    <a:pt x="0" y="619786"/>
                  </a:lnTo>
                  <a:lnTo>
                    <a:pt x="19878" y="579163"/>
                  </a:lnTo>
                  <a:cubicBezTo>
                    <a:pt x="97722" y="406989"/>
                    <a:pt x="165415" y="229244"/>
                    <a:pt x="222195" y="4669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06" name="Freeform 46"/>
            <p:cNvSpPr/>
            <p:nvPr/>
          </p:nvSpPr>
          <p:spPr>
            <a:xfrm>
              <a:off x="3211173" y="7697782"/>
              <a:ext cx="214552" cy="262345"/>
            </a:xfrm>
            <a:custGeom>
              <a:avLst/>
              <a:gdLst>
                <a:gd name="connsiteX0" fmla="*/ 498399 w 638189"/>
                <a:gd name="connsiteY0" fmla="*/ 0 h 534751"/>
                <a:gd name="connsiteX1" fmla="*/ 532378 w 638189"/>
                <a:gd name="connsiteY1" fmla="*/ 28034 h 534751"/>
                <a:gd name="connsiteX2" fmla="*/ 627567 w 638189"/>
                <a:gd name="connsiteY2" fmla="*/ 79701 h 534751"/>
                <a:gd name="connsiteX3" fmla="*/ 638189 w 638189"/>
                <a:gd name="connsiteY3" fmla="*/ 82999 h 534751"/>
                <a:gd name="connsiteX4" fmla="*/ 459142 w 638189"/>
                <a:gd name="connsiteY4" fmla="*/ 297338 h 534751"/>
                <a:gd name="connsiteX5" fmla="*/ 260713 w 638189"/>
                <a:gd name="connsiteY5" fmla="*/ 507963 h 534751"/>
                <a:gd name="connsiteX6" fmla="*/ 232616 w 638189"/>
                <a:gd name="connsiteY6" fmla="*/ 534751 h 534751"/>
                <a:gd name="connsiteX7" fmla="*/ 0 w 638189"/>
                <a:gd name="connsiteY7" fmla="*/ 534751 h 534751"/>
                <a:gd name="connsiteX8" fmla="*/ 147179 w 638189"/>
                <a:gd name="connsiteY8" fmla="*/ 394429 h 534751"/>
                <a:gd name="connsiteX9" fmla="*/ 339004 w 638189"/>
                <a:gd name="connsiteY9" fmla="*/ 190813 h 534751"/>
                <a:gd name="connsiteX0" fmla="*/ 498399 w 638189"/>
                <a:gd name="connsiteY0" fmla="*/ 0 h 789304"/>
                <a:gd name="connsiteX1" fmla="*/ 532378 w 638189"/>
                <a:gd name="connsiteY1" fmla="*/ 28034 h 789304"/>
                <a:gd name="connsiteX2" fmla="*/ 627567 w 638189"/>
                <a:gd name="connsiteY2" fmla="*/ 79701 h 789304"/>
                <a:gd name="connsiteX3" fmla="*/ 638189 w 638189"/>
                <a:gd name="connsiteY3" fmla="*/ 82999 h 789304"/>
                <a:gd name="connsiteX4" fmla="*/ 459142 w 638189"/>
                <a:gd name="connsiteY4" fmla="*/ 297338 h 789304"/>
                <a:gd name="connsiteX5" fmla="*/ 260713 w 638189"/>
                <a:gd name="connsiteY5" fmla="*/ 507963 h 789304"/>
                <a:gd name="connsiteX6" fmla="*/ 18257 w 638189"/>
                <a:gd name="connsiteY6" fmla="*/ 789304 h 789304"/>
                <a:gd name="connsiteX7" fmla="*/ 0 w 638189"/>
                <a:gd name="connsiteY7" fmla="*/ 534751 h 789304"/>
                <a:gd name="connsiteX8" fmla="*/ 147179 w 638189"/>
                <a:gd name="connsiteY8" fmla="*/ 394429 h 789304"/>
                <a:gd name="connsiteX9" fmla="*/ 339004 w 638189"/>
                <a:gd name="connsiteY9" fmla="*/ 190813 h 789304"/>
                <a:gd name="connsiteX10" fmla="*/ 498399 w 638189"/>
                <a:gd name="connsiteY10" fmla="*/ 0 h 789304"/>
                <a:gd name="connsiteX0" fmla="*/ 500238 w 640028"/>
                <a:gd name="connsiteY0" fmla="*/ 0 h 782605"/>
                <a:gd name="connsiteX1" fmla="*/ 534217 w 640028"/>
                <a:gd name="connsiteY1" fmla="*/ 28034 h 782605"/>
                <a:gd name="connsiteX2" fmla="*/ 629406 w 640028"/>
                <a:gd name="connsiteY2" fmla="*/ 79701 h 782605"/>
                <a:gd name="connsiteX3" fmla="*/ 640028 w 640028"/>
                <a:gd name="connsiteY3" fmla="*/ 82999 h 782605"/>
                <a:gd name="connsiteX4" fmla="*/ 460981 w 640028"/>
                <a:gd name="connsiteY4" fmla="*/ 297338 h 782605"/>
                <a:gd name="connsiteX5" fmla="*/ 262552 w 640028"/>
                <a:gd name="connsiteY5" fmla="*/ 507963 h 782605"/>
                <a:gd name="connsiteX6" fmla="*/ 0 w 640028"/>
                <a:gd name="connsiteY6" fmla="*/ 782605 h 782605"/>
                <a:gd name="connsiteX7" fmla="*/ 1839 w 640028"/>
                <a:gd name="connsiteY7" fmla="*/ 534751 h 782605"/>
                <a:gd name="connsiteX8" fmla="*/ 149018 w 640028"/>
                <a:gd name="connsiteY8" fmla="*/ 394429 h 782605"/>
                <a:gd name="connsiteX9" fmla="*/ 340843 w 640028"/>
                <a:gd name="connsiteY9" fmla="*/ 190813 h 782605"/>
                <a:gd name="connsiteX10" fmla="*/ 500238 w 640028"/>
                <a:gd name="connsiteY10" fmla="*/ 0 h 782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0028" h="782605">
                  <a:moveTo>
                    <a:pt x="500238" y="0"/>
                  </a:moveTo>
                  <a:lnTo>
                    <a:pt x="534217" y="28034"/>
                  </a:lnTo>
                  <a:cubicBezTo>
                    <a:pt x="564029" y="48175"/>
                    <a:pt x="595884" y="65523"/>
                    <a:pt x="629406" y="79701"/>
                  </a:cubicBezTo>
                  <a:lnTo>
                    <a:pt x="640028" y="82999"/>
                  </a:lnTo>
                  <a:lnTo>
                    <a:pt x="460981" y="297338"/>
                  </a:lnTo>
                  <a:cubicBezTo>
                    <a:pt x="396937" y="369513"/>
                    <a:pt x="330761" y="439755"/>
                    <a:pt x="262552" y="507963"/>
                  </a:cubicBezTo>
                  <a:lnTo>
                    <a:pt x="0" y="782605"/>
                  </a:lnTo>
                  <a:lnTo>
                    <a:pt x="1839" y="534751"/>
                  </a:lnTo>
                  <a:lnTo>
                    <a:pt x="149018" y="394429"/>
                  </a:lnTo>
                  <a:cubicBezTo>
                    <a:pt x="214957" y="328491"/>
                    <a:pt x="278930" y="260587"/>
                    <a:pt x="340843" y="190813"/>
                  </a:cubicBezTo>
                  <a:lnTo>
                    <a:pt x="50023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07" name="Oval 8"/>
            <p:cNvSpPr/>
            <p:nvPr/>
          </p:nvSpPr>
          <p:spPr>
            <a:xfrm>
              <a:off x="3495286" y="6219498"/>
              <a:ext cx="458635" cy="45863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9"/>
            <p:cNvSpPr/>
            <p:nvPr/>
          </p:nvSpPr>
          <p:spPr>
            <a:xfrm>
              <a:off x="3495286" y="6770794"/>
              <a:ext cx="458635" cy="45863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"/>
            <p:cNvSpPr/>
            <p:nvPr/>
          </p:nvSpPr>
          <p:spPr>
            <a:xfrm>
              <a:off x="3265969" y="7322090"/>
              <a:ext cx="458635" cy="45863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6" name="TextBox 47"/>
            <p:cNvSpPr txBox="1"/>
            <p:nvPr/>
          </p:nvSpPr>
          <p:spPr>
            <a:xfrm>
              <a:off x="3688636" y="5698163"/>
              <a:ext cx="1364124" cy="353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solidFill>
                    <a:schemeClr val="accent5">
                      <a:lumMod val="50000"/>
                    </a:schemeClr>
                  </a:solidFill>
                </a:rPr>
                <a:t>ENTRÉE </a:t>
              </a:r>
              <a:r>
                <a:rPr lang="en-US" sz="1350" b="1" cap="all" dirty="0" err="1">
                  <a:solidFill>
                    <a:schemeClr val="accent5">
                      <a:lumMod val="50000"/>
                    </a:schemeClr>
                  </a:solidFill>
                </a:rPr>
                <a:t>d’AIR</a:t>
              </a:r>
              <a:endParaRPr lang="en-US" sz="1350" b="1" cap="all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24" name="TextBox 51"/>
            <p:cNvSpPr txBox="1"/>
            <p:nvPr/>
          </p:nvSpPr>
          <p:spPr>
            <a:xfrm>
              <a:off x="3889186" y="6267933"/>
              <a:ext cx="1617555" cy="353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solidFill>
                    <a:schemeClr val="accent5">
                      <a:lumMod val="75000"/>
                    </a:schemeClr>
                  </a:solidFill>
                </a:rPr>
                <a:t>Control Panel</a:t>
              </a:r>
            </a:p>
          </p:txBody>
        </p:sp>
        <p:sp>
          <p:nvSpPr>
            <p:cNvPr id="112" name="TextBox 54"/>
            <p:cNvSpPr txBox="1"/>
            <p:nvPr/>
          </p:nvSpPr>
          <p:spPr>
            <a:xfrm>
              <a:off x="3919837" y="6772500"/>
              <a:ext cx="1491514" cy="353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350" b="1" cap="all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13" name="TextBox 55"/>
            <p:cNvSpPr txBox="1"/>
            <p:nvPr/>
          </p:nvSpPr>
          <p:spPr>
            <a:xfrm>
              <a:off x="3887521" y="6811271"/>
              <a:ext cx="2901335" cy="3627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b="1" dirty="0">
                  <a:ln w="3175">
                    <a:solidFill>
                      <a:schemeClr val="tx1"/>
                    </a:solidFill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AUTOMATISME</a:t>
              </a:r>
            </a:p>
          </p:txBody>
        </p:sp>
        <p:sp>
          <p:nvSpPr>
            <p:cNvPr id="114" name="Oval 60"/>
            <p:cNvSpPr/>
            <p:nvPr/>
          </p:nvSpPr>
          <p:spPr>
            <a:xfrm>
              <a:off x="3552767" y="6278871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61"/>
            <p:cNvSpPr/>
            <p:nvPr/>
          </p:nvSpPr>
          <p:spPr>
            <a:xfrm>
              <a:off x="3552767" y="6826382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62"/>
            <p:cNvSpPr/>
            <p:nvPr/>
          </p:nvSpPr>
          <p:spPr>
            <a:xfrm>
              <a:off x="3326025" y="7379570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ZoneTexte 116"/>
            <p:cNvSpPr txBox="1"/>
            <p:nvPr/>
          </p:nvSpPr>
          <p:spPr>
            <a:xfrm>
              <a:off x="3320229" y="5658888"/>
              <a:ext cx="347525" cy="32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1</a:t>
              </a:r>
            </a:p>
          </p:txBody>
        </p:sp>
        <p:sp>
          <p:nvSpPr>
            <p:cNvPr id="118" name="ZoneTexte 117"/>
            <p:cNvSpPr txBox="1"/>
            <p:nvPr/>
          </p:nvSpPr>
          <p:spPr>
            <a:xfrm>
              <a:off x="3548680" y="6221961"/>
              <a:ext cx="347525" cy="32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2</a:t>
              </a:r>
            </a:p>
          </p:txBody>
        </p:sp>
        <p:sp>
          <p:nvSpPr>
            <p:cNvPr id="119" name="ZoneTexte 118"/>
            <p:cNvSpPr txBox="1"/>
            <p:nvPr/>
          </p:nvSpPr>
          <p:spPr>
            <a:xfrm>
              <a:off x="3557406" y="6772500"/>
              <a:ext cx="347525" cy="32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3</a:t>
              </a:r>
            </a:p>
          </p:txBody>
        </p:sp>
        <p:sp>
          <p:nvSpPr>
            <p:cNvPr id="120" name="ZoneTexte 119"/>
            <p:cNvSpPr txBox="1"/>
            <p:nvPr/>
          </p:nvSpPr>
          <p:spPr>
            <a:xfrm>
              <a:off x="3320243" y="7332628"/>
              <a:ext cx="347525" cy="32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4</a:t>
              </a:r>
            </a:p>
          </p:txBody>
        </p:sp>
        <p:sp>
          <p:nvSpPr>
            <p:cNvPr id="122" name="TextBox 57"/>
            <p:cNvSpPr txBox="1"/>
            <p:nvPr/>
          </p:nvSpPr>
          <p:spPr>
            <a:xfrm>
              <a:off x="3645737" y="7383606"/>
              <a:ext cx="1101927" cy="3537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ln w="6350">
                    <a:solidFill>
                      <a:schemeClr val="tx1"/>
                    </a:solidFill>
                  </a:ln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Sortie DC</a:t>
              </a:r>
            </a:p>
          </p:txBody>
        </p:sp>
      </p:grpSp>
      <p:grpSp>
        <p:nvGrpSpPr>
          <p:cNvPr id="128" name="Groupe 127"/>
          <p:cNvGrpSpPr/>
          <p:nvPr/>
        </p:nvGrpSpPr>
        <p:grpSpPr>
          <a:xfrm flipH="1">
            <a:off x="4124503" y="4613893"/>
            <a:ext cx="3450680" cy="2115298"/>
            <a:chOff x="3211791" y="5485307"/>
            <a:chExt cx="3700332" cy="2464994"/>
          </a:xfrm>
        </p:grpSpPr>
        <p:sp>
          <p:nvSpPr>
            <p:cNvPr id="129" name="Freeform 33"/>
            <p:cNvSpPr/>
            <p:nvPr/>
          </p:nvSpPr>
          <p:spPr>
            <a:xfrm>
              <a:off x="3574280" y="6037282"/>
              <a:ext cx="131383" cy="237906"/>
            </a:xfrm>
            <a:custGeom>
              <a:avLst/>
              <a:gdLst>
                <a:gd name="connsiteX0" fmla="*/ 135550 w 391928"/>
                <a:gd name="connsiteY0" fmla="*/ 0 h 709696"/>
                <a:gd name="connsiteX1" fmla="*/ 213310 w 391928"/>
                <a:gd name="connsiteY1" fmla="*/ 172002 h 709696"/>
                <a:gd name="connsiteX2" fmla="*/ 375545 w 391928"/>
                <a:gd name="connsiteY2" fmla="*/ 615260 h 709696"/>
                <a:gd name="connsiteX3" fmla="*/ 391928 w 391928"/>
                <a:gd name="connsiteY3" fmla="*/ 672955 h 709696"/>
                <a:gd name="connsiteX4" fmla="*/ 335492 w 391928"/>
                <a:gd name="connsiteY4" fmla="*/ 678644 h 709696"/>
                <a:gd name="connsiteX5" fmla="*/ 235461 w 391928"/>
                <a:gd name="connsiteY5" fmla="*/ 709696 h 709696"/>
                <a:gd name="connsiteX6" fmla="*/ 222202 w 391928"/>
                <a:gd name="connsiteY6" fmla="*/ 663006 h 709696"/>
                <a:gd name="connsiteX7" fmla="*/ 65367 w 391928"/>
                <a:gd name="connsiteY7" fmla="*/ 234500 h 709696"/>
                <a:gd name="connsiteX8" fmla="*/ 0 w 391928"/>
                <a:gd name="connsiteY8" fmla="*/ 89913 h 709696"/>
                <a:gd name="connsiteX9" fmla="*/ 77670 w 391928"/>
                <a:gd name="connsiteY9" fmla="*/ 47755 h 709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1928" h="709696">
                  <a:moveTo>
                    <a:pt x="135550" y="0"/>
                  </a:moveTo>
                  <a:lnTo>
                    <a:pt x="213310" y="172002"/>
                  </a:lnTo>
                  <a:cubicBezTo>
                    <a:pt x="274344" y="316302"/>
                    <a:pt x="328557" y="464190"/>
                    <a:pt x="375545" y="615260"/>
                  </a:cubicBezTo>
                  <a:lnTo>
                    <a:pt x="391928" y="672955"/>
                  </a:lnTo>
                  <a:lnTo>
                    <a:pt x="335492" y="678644"/>
                  </a:lnTo>
                  <a:lnTo>
                    <a:pt x="235461" y="709696"/>
                  </a:lnTo>
                  <a:lnTo>
                    <a:pt x="222202" y="663006"/>
                  </a:lnTo>
                  <a:cubicBezTo>
                    <a:pt x="176778" y="516963"/>
                    <a:pt x="124370" y="373998"/>
                    <a:pt x="65367" y="234500"/>
                  </a:cubicBezTo>
                  <a:lnTo>
                    <a:pt x="0" y="89913"/>
                  </a:lnTo>
                  <a:lnTo>
                    <a:pt x="77670" y="4775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30" name="Freeform 28"/>
            <p:cNvSpPr/>
            <p:nvPr/>
          </p:nvSpPr>
          <p:spPr>
            <a:xfrm>
              <a:off x="3211792" y="5485307"/>
              <a:ext cx="213564" cy="265924"/>
            </a:xfrm>
            <a:custGeom>
              <a:avLst/>
              <a:gdLst>
                <a:gd name="connsiteX0" fmla="*/ 0 w 637083"/>
                <a:gd name="connsiteY0" fmla="*/ 0 h 535008"/>
                <a:gd name="connsiteX1" fmla="*/ 232616 w 637083"/>
                <a:gd name="connsiteY1" fmla="*/ 0 h 535008"/>
                <a:gd name="connsiteX2" fmla="*/ 260711 w 637083"/>
                <a:gd name="connsiteY2" fmla="*/ 26787 h 535008"/>
                <a:gd name="connsiteX3" fmla="*/ 572096 w 637083"/>
                <a:gd name="connsiteY3" fmla="*/ 369396 h 535008"/>
                <a:gd name="connsiteX4" fmla="*/ 637083 w 637083"/>
                <a:gd name="connsiteY4" fmla="*/ 452093 h 535008"/>
                <a:gd name="connsiteX5" fmla="*/ 627565 w 637083"/>
                <a:gd name="connsiteY5" fmla="*/ 455048 h 535008"/>
                <a:gd name="connsiteX6" fmla="*/ 532376 w 637083"/>
                <a:gd name="connsiteY6" fmla="*/ 506715 h 535008"/>
                <a:gd name="connsiteX7" fmla="*/ 498084 w 637083"/>
                <a:gd name="connsiteY7" fmla="*/ 535008 h 535008"/>
                <a:gd name="connsiteX8" fmla="*/ 448199 w 637083"/>
                <a:gd name="connsiteY8" fmla="*/ 471528 h 535008"/>
                <a:gd name="connsiteX9" fmla="*/ 147177 w 637083"/>
                <a:gd name="connsiteY9" fmla="*/ 140321 h 535008"/>
                <a:gd name="connsiteX0" fmla="*/ 0 w 637083"/>
                <a:gd name="connsiteY0" fmla="*/ 0 h 535008"/>
                <a:gd name="connsiteX1" fmla="*/ 232616 w 637083"/>
                <a:gd name="connsiteY1" fmla="*/ 0 h 535008"/>
                <a:gd name="connsiteX2" fmla="*/ 297273 w 637083"/>
                <a:gd name="connsiteY2" fmla="*/ 59899 h 535008"/>
                <a:gd name="connsiteX3" fmla="*/ 572096 w 637083"/>
                <a:gd name="connsiteY3" fmla="*/ 369396 h 535008"/>
                <a:gd name="connsiteX4" fmla="*/ 637083 w 637083"/>
                <a:gd name="connsiteY4" fmla="*/ 452093 h 535008"/>
                <a:gd name="connsiteX5" fmla="*/ 627565 w 637083"/>
                <a:gd name="connsiteY5" fmla="*/ 455048 h 535008"/>
                <a:gd name="connsiteX6" fmla="*/ 532376 w 637083"/>
                <a:gd name="connsiteY6" fmla="*/ 506715 h 535008"/>
                <a:gd name="connsiteX7" fmla="*/ 498084 w 637083"/>
                <a:gd name="connsiteY7" fmla="*/ 535008 h 535008"/>
                <a:gd name="connsiteX8" fmla="*/ 448199 w 637083"/>
                <a:gd name="connsiteY8" fmla="*/ 471528 h 535008"/>
                <a:gd name="connsiteX9" fmla="*/ 147177 w 637083"/>
                <a:gd name="connsiteY9" fmla="*/ 140321 h 535008"/>
                <a:gd name="connsiteX10" fmla="*/ 0 w 637083"/>
                <a:gd name="connsiteY10" fmla="*/ 0 h 535008"/>
                <a:gd name="connsiteX0" fmla="*/ 0 w 637083"/>
                <a:gd name="connsiteY0" fmla="*/ 245023 h 780031"/>
                <a:gd name="connsiteX1" fmla="*/ 7140 w 637083"/>
                <a:gd name="connsiteY1" fmla="*/ 0 h 780031"/>
                <a:gd name="connsiteX2" fmla="*/ 297273 w 637083"/>
                <a:gd name="connsiteY2" fmla="*/ 304922 h 780031"/>
                <a:gd name="connsiteX3" fmla="*/ 572096 w 637083"/>
                <a:gd name="connsiteY3" fmla="*/ 614419 h 780031"/>
                <a:gd name="connsiteX4" fmla="*/ 637083 w 637083"/>
                <a:gd name="connsiteY4" fmla="*/ 697116 h 780031"/>
                <a:gd name="connsiteX5" fmla="*/ 627565 w 637083"/>
                <a:gd name="connsiteY5" fmla="*/ 700071 h 780031"/>
                <a:gd name="connsiteX6" fmla="*/ 532376 w 637083"/>
                <a:gd name="connsiteY6" fmla="*/ 751738 h 780031"/>
                <a:gd name="connsiteX7" fmla="*/ 498084 w 637083"/>
                <a:gd name="connsiteY7" fmla="*/ 780031 h 780031"/>
                <a:gd name="connsiteX8" fmla="*/ 448199 w 637083"/>
                <a:gd name="connsiteY8" fmla="*/ 716551 h 780031"/>
                <a:gd name="connsiteX9" fmla="*/ 147177 w 637083"/>
                <a:gd name="connsiteY9" fmla="*/ 385344 h 780031"/>
                <a:gd name="connsiteX10" fmla="*/ 0 w 637083"/>
                <a:gd name="connsiteY10" fmla="*/ 245023 h 780031"/>
                <a:gd name="connsiteX0" fmla="*/ 17236 w 654319"/>
                <a:gd name="connsiteY0" fmla="*/ 264890 h 799898"/>
                <a:gd name="connsiteX1" fmla="*/ 0 w 654319"/>
                <a:gd name="connsiteY1" fmla="*/ 0 h 799898"/>
                <a:gd name="connsiteX2" fmla="*/ 314509 w 654319"/>
                <a:gd name="connsiteY2" fmla="*/ 324789 h 799898"/>
                <a:gd name="connsiteX3" fmla="*/ 589332 w 654319"/>
                <a:gd name="connsiteY3" fmla="*/ 634286 h 799898"/>
                <a:gd name="connsiteX4" fmla="*/ 654319 w 654319"/>
                <a:gd name="connsiteY4" fmla="*/ 716983 h 799898"/>
                <a:gd name="connsiteX5" fmla="*/ 644801 w 654319"/>
                <a:gd name="connsiteY5" fmla="*/ 719938 h 799898"/>
                <a:gd name="connsiteX6" fmla="*/ 549612 w 654319"/>
                <a:gd name="connsiteY6" fmla="*/ 771605 h 799898"/>
                <a:gd name="connsiteX7" fmla="*/ 515320 w 654319"/>
                <a:gd name="connsiteY7" fmla="*/ 799898 h 799898"/>
                <a:gd name="connsiteX8" fmla="*/ 465435 w 654319"/>
                <a:gd name="connsiteY8" fmla="*/ 736418 h 799898"/>
                <a:gd name="connsiteX9" fmla="*/ 164413 w 654319"/>
                <a:gd name="connsiteY9" fmla="*/ 405211 h 799898"/>
                <a:gd name="connsiteX10" fmla="*/ 17236 w 654319"/>
                <a:gd name="connsiteY10" fmla="*/ 264890 h 799898"/>
                <a:gd name="connsiteX0" fmla="*/ 0 w 637083"/>
                <a:gd name="connsiteY0" fmla="*/ 258268 h 793276"/>
                <a:gd name="connsiteX1" fmla="*/ 7140 w 637083"/>
                <a:gd name="connsiteY1" fmla="*/ 0 h 793276"/>
                <a:gd name="connsiteX2" fmla="*/ 297273 w 637083"/>
                <a:gd name="connsiteY2" fmla="*/ 318167 h 793276"/>
                <a:gd name="connsiteX3" fmla="*/ 572096 w 637083"/>
                <a:gd name="connsiteY3" fmla="*/ 627664 h 793276"/>
                <a:gd name="connsiteX4" fmla="*/ 637083 w 637083"/>
                <a:gd name="connsiteY4" fmla="*/ 710361 h 793276"/>
                <a:gd name="connsiteX5" fmla="*/ 627565 w 637083"/>
                <a:gd name="connsiteY5" fmla="*/ 713316 h 793276"/>
                <a:gd name="connsiteX6" fmla="*/ 532376 w 637083"/>
                <a:gd name="connsiteY6" fmla="*/ 764983 h 793276"/>
                <a:gd name="connsiteX7" fmla="*/ 498084 w 637083"/>
                <a:gd name="connsiteY7" fmla="*/ 793276 h 793276"/>
                <a:gd name="connsiteX8" fmla="*/ 448199 w 637083"/>
                <a:gd name="connsiteY8" fmla="*/ 729796 h 793276"/>
                <a:gd name="connsiteX9" fmla="*/ 147177 w 637083"/>
                <a:gd name="connsiteY9" fmla="*/ 398589 h 793276"/>
                <a:gd name="connsiteX10" fmla="*/ 0 w 637083"/>
                <a:gd name="connsiteY10" fmla="*/ 258268 h 793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7083" h="793276">
                  <a:moveTo>
                    <a:pt x="0" y="258268"/>
                  </a:moveTo>
                  <a:lnTo>
                    <a:pt x="7140" y="0"/>
                  </a:lnTo>
                  <a:cubicBezTo>
                    <a:pt x="16505" y="8929"/>
                    <a:pt x="287908" y="309238"/>
                    <a:pt x="297273" y="318167"/>
                  </a:cubicBezTo>
                  <a:cubicBezTo>
                    <a:pt x="406407" y="427301"/>
                    <a:pt x="473774" y="508527"/>
                    <a:pt x="572096" y="627664"/>
                  </a:cubicBezTo>
                  <a:lnTo>
                    <a:pt x="637083" y="710361"/>
                  </a:lnTo>
                  <a:lnTo>
                    <a:pt x="627565" y="713316"/>
                  </a:lnTo>
                  <a:cubicBezTo>
                    <a:pt x="594043" y="727495"/>
                    <a:pt x="562188" y="744842"/>
                    <a:pt x="532376" y="764983"/>
                  </a:cubicBezTo>
                  <a:lnTo>
                    <a:pt x="498084" y="793276"/>
                  </a:lnTo>
                  <a:lnTo>
                    <a:pt x="448199" y="729796"/>
                  </a:lnTo>
                  <a:cubicBezTo>
                    <a:pt x="353150" y="614624"/>
                    <a:pt x="252679" y="504091"/>
                    <a:pt x="147177" y="398589"/>
                  </a:cubicBezTo>
                  <a:lnTo>
                    <a:pt x="0" y="25826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31" name="Oval 5"/>
            <p:cNvSpPr/>
            <p:nvPr/>
          </p:nvSpPr>
          <p:spPr>
            <a:xfrm>
              <a:off x="3265969" y="5668202"/>
              <a:ext cx="458635" cy="458635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2" name="Oval 59"/>
            <p:cNvSpPr/>
            <p:nvPr/>
          </p:nvSpPr>
          <p:spPr>
            <a:xfrm>
              <a:off x="3323449" y="5725682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3" name="Freeform 38"/>
            <p:cNvSpPr/>
            <p:nvPr/>
          </p:nvSpPr>
          <p:spPr>
            <a:xfrm>
              <a:off x="3716402" y="6630525"/>
              <a:ext cx="56479" cy="187878"/>
            </a:xfrm>
            <a:custGeom>
              <a:avLst/>
              <a:gdLst>
                <a:gd name="connsiteX0" fmla="*/ 159774 w 168482"/>
                <a:gd name="connsiteY0" fmla="*/ 0 h 560459"/>
                <a:gd name="connsiteX1" fmla="*/ 162205 w 168482"/>
                <a:gd name="connsiteY1" fmla="*/ 31959 h 560459"/>
                <a:gd name="connsiteX2" fmla="*/ 168482 w 168482"/>
                <a:gd name="connsiteY2" fmla="*/ 280229 h 560459"/>
                <a:gd name="connsiteX3" fmla="*/ 162205 w 168482"/>
                <a:gd name="connsiteY3" fmla="*/ 528499 h 560459"/>
                <a:gd name="connsiteX4" fmla="*/ 159774 w 168482"/>
                <a:gd name="connsiteY4" fmla="*/ 560459 h 560459"/>
                <a:gd name="connsiteX5" fmla="*/ 137402 w 168482"/>
                <a:gd name="connsiteY5" fmla="*/ 553514 h 560459"/>
                <a:gd name="connsiteX6" fmla="*/ 24465 w 168482"/>
                <a:gd name="connsiteY6" fmla="*/ 542129 h 560459"/>
                <a:gd name="connsiteX7" fmla="*/ 0 w 168482"/>
                <a:gd name="connsiteY7" fmla="*/ 544595 h 560459"/>
                <a:gd name="connsiteX8" fmla="*/ 1853 w 168482"/>
                <a:gd name="connsiteY8" fmla="*/ 520237 h 560459"/>
                <a:gd name="connsiteX9" fmla="*/ 7921 w 168482"/>
                <a:gd name="connsiteY9" fmla="*/ 280229 h 560459"/>
                <a:gd name="connsiteX10" fmla="*/ 1853 w 168482"/>
                <a:gd name="connsiteY10" fmla="*/ 40222 h 560459"/>
                <a:gd name="connsiteX11" fmla="*/ 0 w 168482"/>
                <a:gd name="connsiteY11" fmla="*/ 15863 h 560459"/>
                <a:gd name="connsiteX12" fmla="*/ 24465 w 168482"/>
                <a:gd name="connsiteY12" fmla="*/ 18329 h 560459"/>
                <a:gd name="connsiteX13" fmla="*/ 137402 w 168482"/>
                <a:gd name="connsiteY13" fmla="*/ 6944 h 560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8482" h="560459">
                  <a:moveTo>
                    <a:pt x="159774" y="0"/>
                  </a:moveTo>
                  <a:lnTo>
                    <a:pt x="162205" y="31959"/>
                  </a:lnTo>
                  <a:cubicBezTo>
                    <a:pt x="166373" y="114190"/>
                    <a:pt x="168482" y="196963"/>
                    <a:pt x="168482" y="280229"/>
                  </a:cubicBezTo>
                  <a:cubicBezTo>
                    <a:pt x="168482" y="363495"/>
                    <a:pt x="166373" y="446269"/>
                    <a:pt x="162205" y="528499"/>
                  </a:cubicBezTo>
                  <a:lnTo>
                    <a:pt x="159774" y="560459"/>
                  </a:lnTo>
                  <a:lnTo>
                    <a:pt x="137402" y="553514"/>
                  </a:lnTo>
                  <a:cubicBezTo>
                    <a:pt x="100923" y="546049"/>
                    <a:pt x="63152" y="542129"/>
                    <a:pt x="24465" y="542129"/>
                  </a:cubicBezTo>
                  <a:lnTo>
                    <a:pt x="0" y="544595"/>
                  </a:lnTo>
                  <a:lnTo>
                    <a:pt x="1853" y="520237"/>
                  </a:lnTo>
                  <a:cubicBezTo>
                    <a:pt x="5882" y="440743"/>
                    <a:pt x="7921" y="360724"/>
                    <a:pt x="7921" y="280229"/>
                  </a:cubicBezTo>
                  <a:cubicBezTo>
                    <a:pt x="7921" y="199734"/>
                    <a:pt x="5882" y="119716"/>
                    <a:pt x="1853" y="40222"/>
                  </a:cubicBezTo>
                  <a:lnTo>
                    <a:pt x="0" y="15863"/>
                  </a:lnTo>
                  <a:lnTo>
                    <a:pt x="24465" y="18329"/>
                  </a:lnTo>
                  <a:cubicBezTo>
                    <a:pt x="63152" y="18329"/>
                    <a:pt x="100923" y="14409"/>
                    <a:pt x="137402" y="694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34" name="Freeform 43"/>
            <p:cNvSpPr/>
            <p:nvPr/>
          </p:nvSpPr>
          <p:spPr>
            <a:xfrm>
              <a:off x="3574283" y="7173740"/>
              <a:ext cx="131381" cy="237743"/>
            </a:xfrm>
            <a:custGeom>
              <a:avLst/>
              <a:gdLst>
                <a:gd name="connsiteX0" fmla="*/ 235454 w 391921"/>
                <a:gd name="connsiteY0" fmla="*/ 0 h 709210"/>
                <a:gd name="connsiteX1" fmla="*/ 335485 w 391921"/>
                <a:gd name="connsiteY1" fmla="*/ 31051 h 709210"/>
                <a:gd name="connsiteX2" fmla="*/ 391921 w 391921"/>
                <a:gd name="connsiteY2" fmla="*/ 36740 h 709210"/>
                <a:gd name="connsiteX3" fmla="*/ 375538 w 391921"/>
                <a:gd name="connsiteY3" fmla="*/ 94436 h 709210"/>
                <a:gd name="connsiteX4" fmla="*/ 166256 w 391921"/>
                <a:gd name="connsiteY4" fmla="*/ 645240 h 709210"/>
                <a:gd name="connsiteX5" fmla="*/ 134954 w 391921"/>
                <a:gd name="connsiteY5" fmla="*/ 709210 h 709210"/>
                <a:gd name="connsiteX6" fmla="*/ 77663 w 391921"/>
                <a:gd name="connsiteY6" fmla="*/ 661940 h 709210"/>
                <a:gd name="connsiteX7" fmla="*/ 0 w 391921"/>
                <a:gd name="connsiteY7" fmla="*/ 619786 h 709210"/>
                <a:gd name="connsiteX8" fmla="*/ 19878 w 391921"/>
                <a:gd name="connsiteY8" fmla="*/ 579163 h 709210"/>
                <a:gd name="connsiteX9" fmla="*/ 222195 w 391921"/>
                <a:gd name="connsiteY9" fmla="*/ 46690 h 7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1921" h="709210">
                  <a:moveTo>
                    <a:pt x="235454" y="0"/>
                  </a:moveTo>
                  <a:lnTo>
                    <a:pt x="335485" y="31051"/>
                  </a:lnTo>
                  <a:lnTo>
                    <a:pt x="391921" y="36740"/>
                  </a:lnTo>
                  <a:lnTo>
                    <a:pt x="375538" y="94436"/>
                  </a:lnTo>
                  <a:cubicBezTo>
                    <a:pt x="316803" y="283275"/>
                    <a:pt x="246779" y="467139"/>
                    <a:pt x="166256" y="645240"/>
                  </a:cubicBezTo>
                  <a:lnTo>
                    <a:pt x="134954" y="709210"/>
                  </a:lnTo>
                  <a:lnTo>
                    <a:pt x="77663" y="661940"/>
                  </a:lnTo>
                  <a:lnTo>
                    <a:pt x="0" y="619786"/>
                  </a:lnTo>
                  <a:lnTo>
                    <a:pt x="19878" y="579163"/>
                  </a:lnTo>
                  <a:cubicBezTo>
                    <a:pt x="97722" y="406989"/>
                    <a:pt x="165415" y="229244"/>
                    <a:pt x="222195" y="4669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35" name="Freeform 46"/>
            <p:cNvSpPr/>
            <p:nvPr/>
          </p:nvSpPr>
          <p:spPr>
            <a:xfrm>
              <a:off x="3211791" y="7697784"/>
              <a:ext cx="213935" cy="252517"/>
            </a:xfrm>
            <a:custGeom>
              <a:avLst/>
              <a:gdLst>
                <a:gd name="connsiteX0" fmla="*/ 498399 w 638189"/>
                <a:gd name="connsiteY0" fmla="*/ 0 h 534751"/>
                <a:gd name="connsiteX1" fmla="*/ 532378 w 638189"/>
                <a:gd name="connsiteY1" fmla="*/ 28034 h 534751"/>
                <a:gd name="connsiteX2" fmla="*/ 627567 w 638189"/>
                <a:gd name="connsiteY2" fmla="*/ 79701 h 534751"/>
                <a:gd name="connsiteX3" fmla="*/ 638189 w 638189"/>
                <a:gd name="connsiteY3" fmla="*/ 82999 h 534751"/>
                <a:gd name="connsiteX4" fmla="*/ 459142 w 638189"/>
                <a:gd name="connsiteY4" fmla="*/ 297338 h 534751"/>
                <a:gd name="connsiteX5" fmla="*/ 260713 w 638189"/>
                <a:gd name="connsiteY5" fmla="*/ 507963 h 534751"/>
                <a:gd name="connsiteX6" fmla="*/ 232616 w 638189"/>
                <a:gd name="connsiteY6" fmla="*/ 534751 h 534751"/>
                <a:gd name="connsiteX7" fmla="*/ 0 w 638189"/>
                <a:gd name="connsiteY7" fmla="*/ 534751 h 534751"/>
                <a:gd name="connsiteX8" fmla="*/ 147179 w 638189"/>
                <a:gd name="connsiteY8" fmla="*/ 394429 h 534751"/>
                <a:gd name="connsiteX9" fmla="*/ 339004 w 638189"/>
                <a:gd name="connsiteY9" fmla="*/ 190813 h 534751"/>
                <a:gd name="connsiteX0" fmla="*/ 498399 w 638189"/>
                <a:gd name="connsiteY0" fmla="*/ 0 h 753287"/>
                <a:gd name="connsiteX1" fmla="*/ 532378 w 638189"/>
                <a:gd name="connsiteY1" fmla="*/ 28034 h 753287"/>
                <a:gd name="connsiteX2" fmla="*/ 627567 w 638189"/>
                <a:gd name="connsiteY2" fmla="*/ 79701 h 753287"/>
                <a:gd name="connsiteX3" fmla="*/ 638189 w 638189"/>
                <a:gd name="connsiteY3" fmla="*/ 82999 h 753287"/>
                <a:gd name="connsiteX4" fmla="*/ 459142 w 638189"/>
                <a:gd name="connsiteY4" fmla="*/ 297338 h 753287"/>
                <a:gd name="connsiteX5" fmla="*/ 260713 w 638189"/>
                <a:gd name="connsiteY5" fmla="*/ 507963 h 753287"/>
                <a:gd name="connsiteX6" fmla="*/ 1046 w 638189"/>
                <a:gd name="connsiteY6" fmla="*/ 753287 h 753287"/>
                <a:gd name="connsiteX7" fmla="*/ 0 w 638189"/>
                <a:gd name="connsiteY7" fmla="*/ 534751 h 753287"/>
                <a:gd name="connsiteX8" fmla="*/ 147179 w 638189"/>
                <a:gd name="connsiteY8" fmla="*/ 394429 h 753287"/>
                <a:gd name="connsiteX9" fmla="*/ 339004 w 638189"/>
                <a:gd name="connsiteY9" fmla="*/ 190813 h 753287"/>
                <a:gd name="connsiteX10" fmla="*/ 498399 w 638189"/>
                <a:gd name="connsiteY10" fmla="*/ 0 h 753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89" h="753287">
                  <a:moveTo>
                    <a:pt x="498399" y="0"/>
                  </a:moveTo>
                  <a:lnTo>
                    <a:pt x="532378" y="28034"/>
                  </a:lnTo>
                  <a:cubicBezTo>
                    <a:pt x="562190" y="48175"/>
                    <a:pt x="594045" y="65523"/>
                    <a:pt x="627567" y="79701"/>
                  </a:cubicBezTo>
                  <a:lnTo>
                    <a:pt x="638189" y="82999"/>
                  </a:lnTo>
                  <a:lnTo>
                    <a:pt x="459142" y="297338"/>
                  </a:lnTo>
                  <a:cubicBezTo>
                    <a:pt x="395098" y="369513"/>
                    <a:pt x="328922" y="439755"/>
                    <a:pt x="260713" y="507963"/>
                  </a:cubicBezTo>
                  <a:lnTo>
                    <a:pt x="1046" y="753287"/>
                  </a:lnTo>
                  <a:cubicBezTo>
                    <a:pt x="697" y="680442"/>
                    <a:pt x="349" y="607596"/>
                    <a:pt x="0" y="534751"/>
                  </a:cubicBezTo>
                  <a:lnTo>
                    <a:pt x="147179" y="394429"/>
                  </a:lnTo>
                  <a:cubicBezTo>
                    <a:pt x="213118" y="328491"/>
                    <a:pt x="277091" y="260587"/>
                    <a:pt x="339004" y="190813"/>
                  </a:cubicBezTo>
                  <a:lnTo>
                    <a:pt x="49839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36" name="Oval 8"/>
            <p:cNvSpPr/>
            <p:nvPr/>
          </p:nvSpPr>
          <p:spPr>
            <a:xfrm>
              <a:off x="3495287" y="6219498"/>
              <a:ext cx="458635" cy="45863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7" name="Oval 9"/>
            <p:cNvSpPr/>
            <p:nvPr/>
          </p:nvSpPr>
          <p:spPr>
            <a:xfrm>
              <a:off x="3495286" y="6770794"/>
              <a:ext cx="458635" cy="45863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8" name="Oval 10"/>
            <p:cNvSpPr/>
            <p:nvPr/>
          </p:nvSpPr>
          <p:spPr>
            <a:xfrm>
              <a:off x="3265969" y="7322090"/>
              <a:ext cx="458635" cy="45863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9" name="TextBox 47"/>
            <p:cNvSpPr txBox="1"/>
            <p:nvPr/>
          </p:nvSpPr>
          <p:spPr>
            <a:xfrm>
              <a:off x="4477271" y="5638061"/>
              <a:ext cx="198096" cy="349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350" b="1" cap="all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40" name="TextBox 51"/>
            <p:cNvSpPr txBox="1"/>
            <p:nvPr/>
          </p:nvSpPr>
          <p:spPr>
            <a:xfrm>
              <a:off x="4962315" y="6155370"/>
              <a:ext cx="198096" cy="349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350" b="1" cap="all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41" name="TextBox 54"/>
            <p:cNvSpPr txBox="1"/>
            <p:nvPr/>
          </p:nvSpPr>
          <p:spPr>
            <a:xfrm>
              <a:off x="5480254" y="6750676"/>
              <a:ext cx="198096" cy="349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350" b="1" cap="all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42" name="TextBox 55"/>
            <p:cNvSpPr txBox="1"/>
            <p:nvPr/>
          </p:nvSpPr>
          <p:spPr>
            <a:xfrm>
              <a:off x="3902471" y="6825266"/>
              <a:ext cx="2901335" cy="349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50" b="1" dirty="0">
                  <a:solidFill>
                    <a:schemeClr val="accent1">
                      <a:lumMod val="75000"/>
                    </a:schemeClr>
                  </a:solidFill>
                </a:rPr>
                <a:t>DISJONCTEUR</a:t>
              </a:r>
            </a:p>
          </p:txBody>
        </p:sp>
        <p:sp>
          <p:nvSpPr>
            <p:cNvPr id="143" name="Oval 60"/>
            <p:cNvSpPr/>
            <p:nvPr/>
          </p:nvSpPr>
          <p:spPr>
            <a:xfrm>
              <a:off x="3552767" y="6278871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4" name="Oval 61"/>
            <p:cNvSpPr/>
            <p:nvPr/>
          </p:nvSpPr>
          <p:spPr>
            <a:xfrm>
              <a:off x="3552767" y="6826382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5" name="Oval 62"/>
            <p:cNvSpPr/>
            <p:nvPr/>
          </p:nvSpPr>
          <p:spPr>
            <a:xfrm>
              <a:off x="3326025" y="7379570"/>
              <a:ext cx="343675" cy="343675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7" name="ZoneTexte 146"/>
            <p:cNvSpPr txBox="1"/>
            <p:nvPr/>
          </p:nvSpPr>
          <p:spPr>
            <a:xfrm>
              <a:off x="3542381" y="6233884"/>
              <a:ext cx="347525" cy="379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6</a:t>
              </a:r>
            </a:p>
          </p:txBody>
        </p:sp>
        <p:sp>
          <p:nvSpPr>
            <p:cNvPr id="148" name="ZoneTexte 147"/>
            <p:cNvSpPr txBox="1"/>
            <p:nvPr/>
          </p:nvSpPr>
          <p:spPr>
            <a:xfrm>
              <a:off x="3544249" y="6782626"/>
              <a:ext cx="347525" cy="379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7</a:t>
              </a:r>
            </a:p>
          </p:txBody>
        </p:sp>
        <p:sp>
          <p:nvSpPr>
            <p:cNvPr id="149" name="ZoneTexte 148"/>
            <p:cNvSpPr txBox="1"/>
            <p:nvPr/>
          </p:nvSpPr>
          <p:spPr>
            <a:xfrm>
              <a:off x="3311885" y="7335651"/>
              <a:ext cx="347525" cy="379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8</a:t>
              </a:r>
            </a:p>
          </p:txBody>
        </p:sp>
        <p:sp>
          <p:nvSpPr>
            <p:cNvPr id="150" name="TextBox 57"/>
            <p:cNvSpPr txBox="1"/>
            <p:nvPr/>
          </p:nvSpPr>
          <p:spPr>
            <a:xfrm>
              <a:off x="3679170" y="7412591"/>
              <a:ext cx="1669678" cy="34969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350" b="1" cap="all" dirty="0">
                  <a:ln w="3175">
                    <a:solidFill>
                      <a:schemeClr val="tx1"/>
                    </a:solidFill>
                  </a:ln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PATTE DE FIXATION</a:t>
              </a:r>
            </a:p>
          </p:txBody>
        </p:sp>
        <p:sp>
          <p:nvSpPr>
            <p:cNvPr id="151" name="TextBox 55"/>
            <p:cNvSpPr txBox="1"/>
            <p:nvPr/>
          </p:nvSpPr>
          <p:spPr>
            <a:xfrm>
              <a:off x="3920784" y="6385324"/>
              <a:ext cx="2080227" cy="268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52" name="TextBox 55"/>
            <p:cNvSpPr txBox="1"/>
            <p:nvPr/>
          </p:nvSpPr>
          <p:spPr>
            <a:xfrm>
              <a:off x="4010788" y="6588571"/>
              <a:ext cx="2901335" cy="268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53" name="TextBox 57"/>
            <p:cNvSpPr txBox="1"/>
            <p:nvPr/>
          </p:nvSpPr>
          <p:spPr>
            <a:xfrm>
              <a:off x="3863917" y="6280531"/>
              <a:ext cx="2112894" cy="3496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350" b="1" cap="all" dirty="0">
                  <a:solidFill>
                    <a:schemeClr val="accent1">
                      <a:lumMod val="50000"/>
                    </a:schemeClr>
                  </a:solidFill>
                </a:rPr>
                <a:t>Alimentation </a:t>
              </a:r>
              <a:r>
                <a:rPr lang="en-US" sz="1350" b="1" cap="all" dirty="0" err="1">
                  <a:solidFill>
                    <a:schemeClr val="accent1">
                      <a:lumMod val="50000"/>
                    </a:schemeClr>
                  </a:solidFill>
                </a:rPr>
                <a:t>Secteur</a:t>
              </a:r>
              <a:endParaRPr lang="en-US" sz="1350" b="1" cap="all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169" name="TextBox 47"/>
          <p:cNvSpPr txBox="1"/>
          <p:nvPr/>
        </p:nvSpPr>
        <p:spPr>
          <a:xfrm>
            <a:off x="6044211" y="4820028"/>
            <a:ext cx="11171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cap="all" dirty="0">
                <a:solidFill>
                  <a:schemeClr val="accent5">
                    <a:lumMod val="50000"/>
                  </a:schemeClr>
                </a:solidFill>
              </a:rPr>
              <a:t>Sortie D’AIR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538795"/>
              </p:ext>
            </p:extLst>
          </p:nvPr>
        </p:nvGraphicFramePr>
        <p:xfrm>
          <a:off x="4240585" y="9843118"/>
          <a:ext cx="3697608" cy="541020"/>
        </p:xfrm>
        <a:graphic>
          <a:graphicData uri="http://schemas.openxmlformats.org/drawingml/2006/table">
            <a:tbl>
              <a:tblPr/>
              <a:tblGrid>
                <a:gridCol w="3697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750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Dimensions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23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Largeur : 320 mm | Hauteur</a:t>
                      </a:r>
                      <a:r>
                        <a:rPr lang="fr-F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: 350 mm | Profondeur 230 mm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249"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235"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1" name="Oval 9"/>
          <p:cNvSpPr/>
          <p:nvPr/>
        </p:nvSpPr>
        <p:spPr>
          <a:xfrm>
            <a:off x="4304667" y="3937648"/>
            <a:ext cx="389078" cy="38907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Oval 61"/>
          <p:cNvSpPr/>
          <p:nvPr/>
        </p:nvSpPr>
        <p:spPr>
          <a:xfrm>
            <a:off x="4353431" y="3984805"/>
            <a:ext cx="291553" cy="291553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ZoneTexte 102"/>
          <p:cNvSpPr txBox="1"/>
          <p:nvPr/>
        </p:nvSpPr>
        <p:spPr>
          <a:xfrm>
            <a:off x="4357366" y="3939095"/>
            <a:ext cx="294819" cy="274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104" name="Oval 8"/>
          <p:cNvSpPr/>
          <p:nvPr/>
        </p:nvSpPr>
        <p:spPr>
          <a:xfrm>
            <a:off x="4126017" y="3217197"/>
            <a:ext cx="389078" cy="38907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5" name="Oval 60"/>
          <p:cNvSpPr/>
          <p:nvPr/>
        </p:nvSpPr>
        <p:spPr>
          <a:xfrm>
            <a:off x="4174781" y="3267566"/>
            <a:ext cx="291553" cy="291553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7" name="ZoneTexte 176"/>
          <p:cNvSpPr txBox="1"/>
          <p:nvPr/>
        </p:nvSpPr>
        <p:spPr>
          <a:xfrm>
            <a:off x="4171314" y="3219287"/>
            <a:ext cx="294819" cy="274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</p:txBody>
      </p:sp>
      <p:sp>
        <p:nvSpPr>
          <p:cNvPr id="184" name="ZoneTexte 183"/>
          <p:cNvSpPr txBox="1"/>
          <p:nvPr/>
        </p:nvSpPr>
        <p:spPr>
          <a:xfrm flipH="1">
            <a:off x="7168629" y="4777005"/>
            <a:ext cx="324078" cy="32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</a:p>
        </p:txBody>
      </p:sp>
      <p:sp>
        <p:nvSpPr>
          <p:cNvPr id="186" name="Oval 10"/>
          <p:cNvSpPr/>
          <p:nvPr/>
        </p:nvSpPr>
        <p:spPr>
          <a:xfrm>
            <a:off x="3976389" y="4285615"/>
            <a:ext cx="389078" cy="38907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7" name="Oval 62"/>
          <p:cNvSpPr/>
          <p:nvPr/>
        </p:nvSpPr>
        <p:spPr>
          <a:xfrm>
            <a:off x="4027336" y="4334377"/>
            <a:ext cx="291553" cy="291553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8" name="ZoneTexte 187"/>
          <p:cNvSpPr txBox="1"/>
          <p:nvPr/>
        </p:nvSpPr>
        <p:spPr>
          <a:xfrm>
            <a:off x="4022431" y="4294555"/>
            <a:ext cx="294819" cy="274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</a:t>
            </a:r>
          </a:p>
        </p:txBody>
      </p:sp>
      <p:pic>
        <p:nvPicPr>
          <p:cNvPr id="156" name="Image 155" descr="MGT2 panel pc.jpg">
            <a:extLst>
              <a:ext uri="{FF2B5EF4-FFF2-40B4-BE49-F238E27FC236}">
                <a16:creationId xmlns:a16="http://schemas.microsoft.com/office/drawing/2014/main" id="{00000000-0008-0000-0000-00001E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8404" y="1569419"/>
            <a:ext cx="2519813" cy="3337028"/>
          </a:xfrm>
          <a:prstGeom prst="rect">
            <a:avLst/>
          </a:prstGeom>
        </p:spPr>
      </p:pic>
      <p:pic>
        <p:nvPicPr>
          <p:cNvPr id="155" name="Image 154" descr="plan mgt2.jpg">
            <a:extLst>
              <a:ext uri="{FF2B5EF4-FFF2-40B4-BE49-F238E27FC236}">
                <a16:creationId xmlns:a16="http://schemas.microsoft.com/office/drawing/2014/main" id="{00000000-0008-0000-0000-000018000000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75963" y="7151612"/>
            <a:ext cx="3264243" cy="2215660"/>
          </a:xfrm>
          <a:prstGeom prst="rect">
            <a:avLst/>
          </a:prstGeom>
        </p:spPr>
      </p:pic>
      <p:cxnSp>
        <p:nvCxnSpPr>
          <p:cNvPr id="163" name="Connecteur droit avec flèche 162"/>
          <p:cNvCxnSpPr/>
          <p:nvPr/>
        </p:nvCxnSpPr>
        <p:spPr>
          <a:xfrm>
            <a:off x="4507865" y="3402539"/>
            <a:ext cx="848322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avec flèche 163"/>
          <p:cNvCxnSpPr/>
          <p:nvPr/>
        </p:nvCxnSpPr>
        <p:spPr>
          <a:xfrm>
            <a:off x="4697680" y="4150231"/>
            <a:ext cx="668822" cy="5712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cteur droit avec flèche 164"/>
          <p:cNvCxnSpPr/>
          <p:nvPr/>
        </p:nvCxnSpPr>
        <p:spPr>
          <a:xfrm>
            <a:off x="4383331" y="4464423"/>
            <a:ext cx="1250402" cy="12777"/>
          </a:xfrm>
          <a:prstGeom prst="straightConnector1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avec flèche 165"/>
          <p:cNvCxnSpPr>
            <a:cxnSpLocks/>
          </p:cNvCxnSpPr>
          <p:nvPr/>
        </p:nvCxnSpPr>
        <p:spPr>
          <a:xfrm flipH="1" flipV="1">
            <a:off x="6395082" y="3436701"/>
            <a:ext cx="756749" cy="13238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eur droit avec flèche 167"/>
          <p:cNvCxnSpPr>
            <a:cxnSpLocks/>
          </p:cNvCxnSpPr>
          <p:nvPr/>
        </p:nvCxnSpPr>
        <p:spPr>
          <a:xfrm flipH="1" flipV="1">
            <a:off x="6596167" y="3995721"/>
            <a:ext cx="518576" cy="5879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e 3"/>
          <p:cNvGrpSpPr/>
          <p:nvPr/>
        </p:nvGrpSpPr>
        <p:grpSpPr>
          <a:xfrm>
            <a:off x="6130275" y="4266852"/>
            <a:ext cx="269702" cy="248185"/>
            <a:chOff x="5403240" y="4578921"/>
            <a:chExt cx="427692" cy="393571"/>
          </a:xfrm>
        </p:grpSpPr>
        <p:sp>
          <p:nvSpPr>
            <p:cNvPr id="182" name="Oval 5"/>
            <p:cNvSpPr/>
            <p:nvPr/>
          </p:nvSpPr>
          <p:spPr>
            <a:xfrm flipH="1">
              <a:off x="5403240" y="4578921"/>
              <a:ext cx="427692" cy="39357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5" name="Oval 59"/>
            <p:cNvSpPr/>
            <p:nvPr/>
          </p:nvSpPr>
          <p:spPr>
            <a:xfrm flipH="1">
              <a:off x="5458557" y="4627523"/>
              <a:ext cx="320488" cy="294920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3" name="ZoneTexte 182"/>
            <p:cNvSpPr txBox="1"/>
            <p:nvPr/>
          </p:nvSpPr>
          <p:spPr>
            <a:xfrm flipH="1">
              <a:off x="5421799" y="4581400"/>
              <a:ext cx="324078" cy="390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/>
                <a:t>5</a:t>
              </a:r>
            </a:p>
          </p:txBody>
        </p:sp>
      </p:grpSp>
      <p:sp>
        <p:nvSpPr>
          <p:cNvPr id="192" name="Oval 8"/>
          <p:cNvSpPr/>
          <p:nvPr/>
        </p:nvSpPr>
        <p:spPr>
          <a:xfrm flipH="1">
            <a:off x="7116662" y="3811317"/>
            <a:ext cx="427692" cy="393571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Oval 60"/>
          <p:cNvSpPr/>
          <p:nvPr/>
        </p:nvSpPr>
        <p:spPr>
          <a:xfrm flipH="1">
            <a:off x="7170264" y="3862267"/>
            <a:ext cx="320488" cy="294920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ZoneTexte 193"/>
          <p:cNvSpPr txBox="1"/>
          <p:nvPr/>
        </p:nvSpPr>
        <p:spPr>
          <a:xfrm flipH="1">
            <a:off x="7176359" y="3823662"/>
            <a:ext cx="324078" cy="32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</a:t>
            </a:r>
          </a:p>
        </p:txBody>
      </p:sp>
      <p:sp>
        <p:nvSpPr>
          <p:cNvPr id="195" name="Oval 9"/>
          <p:cNvSpPr/>
          <p:nvPr/>
        </p:nvSpPr>
        <p:spPr>
          <a:xfrm flipH="1">
            <a:off x="7115291" y="3252553"/>
            <a:ext cx="427692" cy="39357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Oval 61"/>
          <p:cNvSpPr/>
          <p:nvPr/>
        </p:nvSpPr>
        <p:spPr>
          <a:xfrm flipH="1">
            <a:off x="7168892" y="3300255"/>
            <a:ext cx="320488" cy="294920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7" name="ZoneTexte 196"/>
          <p:cNvSpPr txBox="1"/>
          <p:nvPr/>
        </p:nvSpPr>
        <p:spPr>
          <a:xfrm flipH="1">
            <a:off x="7173245" y="3262706"/>
            <a:ext cx="324078" cy="32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5748222" y="1349129"/>
            <a:ext cx="389078" cy="396979"/>
            <a:chOff x="5690605" y="1861924"/>
            <a:chExt cx="389078" cy="396979"/>
          </a:xfrm>
        </p:grpSpPr>
        <p:sp>
          <p:nvSpPr>
            <p:cNvPr id="178" name="Oval 5"/>
            <p:cNvSpPr/>
            <p:nvPr/>
          </p:nvSpPr>
          <p:spPr>
            <a:xfrm>
              <a:off x="5690605" y="1869825"/>
              <a:ext cx="389078" cy="389078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9" name="Oval 59"/>
            <p:cNvSpPr/>
            <p:nvPr/>
          </p:nvSpPr>
          <p:spPr>
            <a:xfrm>
              <a:off x="5739367" y="1918588"/>
              <a:ext cx="291553" cy="291553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0" name="ZoneTexte 179"/>
            <p:cNvSpPr txBox="1"/>
            <p:nvPr/>
          </p:nvSpPr>
          <p:spPr>
            <a:xfrm>
              <a:off x="5736636" y="1861924"/>
              <a:ext cx="294819" cy="274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1</a:t>
              </a:r>
            </a:p>
          </p:txBody>
        </p:sp>
      </p:grpSp>
      <p:cxnSp>
        <p:nvCxnSpPr>
          <p:cNvPr id="167" name="Connecteur droit avec flèche 166"/>
          <p:cNvCxnSpPr/>
          <p:nvPr/>
        </p:nvCxnSpPr>
        <p:spPr>
          <a:xfrm flipH="1">
            <a:off x="6987606" y="2960596"/>
            <a:ext cx="157970" cy="259"/>
          </a:xfrm>
          <a:prstGeom prst="straightConnector1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Flèche vers le bas 159"/>
          <p:cNvSpPr/>
          <p:nvPr/>
        </p:nvSpPr>
        <p:spPr>
          <a:xfrm>
            <a:off x="5818127" y="1785552"/>
            <a:ext cx="249269" cy="376764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9" name="Oval 10"/>
          <p:cNvSpPr/>
          <p:nvPr/>
        </p:nvSpPr>
        <p:spPr>
          <a:xfrm flipH="1">
            <a:off x="7152663" y="2758824"/>
            <a:ext cx="427692" cy="393571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Oval 62"/>
          <p:cNvSpPr/>
          <p:nvPr/>
        </p:nvSpPr>
        <p:spPr>
          <a:xfrm flipH="1">
            <a:off x="7203863" y="2808150"/>
            <a:ext cx="320488" cy="294920"/>
          </a:xfrm>
          <a:prstGeom prst="ellipse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1" name="ZoneTexte 190"/>
          <p:cNvSpPr txBox="1"/>
          <p:nvPr/>
        </p:nvSpPr>
        <p:spPr>
          <a:xfrm flipH="1">
            <a:off x="7213459" y="2770461"/>
            <a:ext cx="324078" cy="32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8</a:t>
            </a:r>
          </a:p>
        </p:txBody>
      </p:sp>
      <p:pic>
        <p:nvPicPr>
          <p:cNvPr id="110" name="Image 109">
            <a:extLst>
              <a:ext uri="{FF2B5EF4-FFF2-40B4-BE49-F238E27FC236}">
                <a16:creationId xmlns:a16="http://schemas.microsoft.com/office/drawing/2014/main" id="{0090E38E-6EFF-404F-9AE2-B5113E7C207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673" y="119309"/>
            <a:ext cx="2459273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539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6651</TotalTime>
  <Words>626</Words>
  <Application>Microsoft Office PowerPoint</Application>
  <PresentationFormat>Personnalisé</PresentationFormat>
  <Paragraphs>161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</dc:creator>
  <cp:lastModifiedBy>Coline LELOUP</cp:lastModifiedBy>
  <cp:revision>137</cp:revision>
  <cp:lastPrinted>2017-12-14T15:00:19Z</cp:lastPrinted>
  <dcterms:created xsi:type="dcterms:W3CDTF">2016-08-19T08:14:42Z</dcterms:created>
  <dcterms:modified xsi:type="dcterms:W3CDTF">2021-11-30T10:47:33Z</dcterms:modified>
</cp:coreProperties>
</file>