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58" r:id="rId3"/>
  </p:sldIdLst>
  <p:sldSz cx="7559675" cy="1069181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9F9F9"/>
    <a:srgbClr val="A5A5A5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868" y="7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833" cy="497047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810" y="0"/>
            <a:ext cx="2946832" cy="497047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F2349AB5-C1E9-4C23-ADCD-23A50FAC239F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31180"/>
            <a:ext cx="2946833" cy="497046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810" y="9431180"/>
            <a:ext cx="2946832" cy="497046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16F1C46E-0F95-4CDB-9347-BC687668E1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3980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0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6309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00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25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77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37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1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08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47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48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493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12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micronics.fr/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contact@micronics.f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micronics.fr/" TargetMode="External"/><Relationship Id="rId7" Type="http://schemas.openxmlformats.org/officeDocument/2006/relationships/image" Target="../media/image7.png"/><Relationship Id="rId2" Type="http://schemas.openxmlformats.org/officeDocument/2006/relationships/hyperlink" Target="mailto:contact@micronics.f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gi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-4902" y="6278440"/>
            <a:ext cx="5517033" cy="3080431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108000" bIns="108000" rtlCol="0">
            <a:spAutoFit/>
          </a:bodyPr>
          <a:lstStyle/>
          <a:p>
            <a:r>
              <a:rPr lang="fr-FR" dirty="0" err="1"/>
              <a:t>Presentation</a:t>
            </a:r>
            <a:r>
              <a:rPr lang="fr-FR" dirty="0"/>
              <a:t> :</a:t>
            </a:r>
          </a:p>
          <a:p>
            <a:pPr marL="285750" indent="-285750">
              <a:buFontTx/>
              <a:buChar char="-"/>
            </a:pPr>
            <a:r>
              <a:rPr lang="fr-FR" sz="1400" dirty="0" err="1"/>
              <a:t>Specifications</a:t>
            </a:r>
            <a:r>
              <a:rPr lang="fr-FR" sz="1400" dirty="0"/>
              <a:t>: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sz="1400" dirty="0"/>
              <a:t>19 </a:t>
            </a:r>
            <a:r>
              <a:rPr lang="fr-FR" sz="1400" dirty="0" err="1"/>
              <a:t>inch</a:t>
            </a:r>
            <a:r>
              <a:rPr lang="fr-FR" sz="1400" dirty="0"/>
              <a:t> </a:t>
            </a:r>
            <a:r>
              <a:rPr lang="fr-FR" sz="1400" dirty="0" err="1"/>
              <a:t>half</a:t>
            </a:r>
            <a:r>
              <a:rPr lang="fr-FR" sz="1400" dirty="0"/>
              <a:t>-cabinet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sz="1400" dirty="0" err="1"/>
              <a:t>Height</a:t>
            </a:r>
            <a:r>
              <a:rPr lang="fr-FR" sz="1400" dirty="0"/>
              <a:t> : 2U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sz="1400" dirty="0" err="1"/>
              <a:t>Width</a:t>
            </a:r>
            <a:r>
              <a:rPr lang="fr-FR" sz="1400" dirty="0"/>
              <a:t>: 215 mm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sz="1400" dirty="0" err="1"/>
              <a:t>Depth</a:t>
            </a:r>
            <a:r>
              <a:rPr lang="fr-FR" sz="1400" dirty="0"/>
              <a:t>: 265 mm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Minimum volume and weight for maximum capacity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Switched mode technology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Voltage and current controlled by PWM (Pulse Width Modulation)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On request : programmable voltage/current: 0-10 V, isolated to 1500 </a:t>
            </a:r>
            <a:r>
              <a:rPr lang="en-GB" sz="1400" dirty="0" err="1"/>
              <a:t>Vrms</a:t>
            </a: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/>
              <a:t>Over-voltage protection (OVP) / Over-temperature </a:t>
            </a:r>
            <a:br>
              <a:rPr lang="en-GB" sz="1400" dirty="0"/>
            </a:br>
            <a:r>
              <a:rPr lang="en-GB" sz="1400" dirty="0"/>
              <a:t>protection (OTP) </a:t>
            </a:r>
          </a:p>
        </p:txBody>
      </p:sp>
      <p:grpSp>
        <p:nvGrpSpPr>
          <p:cNvPr id="44" name="Groupe 43"/>
          <p:cNvGrpSpPr/>
          <p:nvPr/>
        </p:nvGrpSpPr>
        <p:grpSpPr>
          <a:xfrm>
            <a:off x="6135015" y="2980750"/>
            <a:ext cx="1233443" cy="1557588"/>
            <a:chOff x="6223951" y="1175994"/>
            <a:chExt cx="1233443" cy="1557588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6226382" y="1175994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>
                  <a:solidFill>
                    <a:schemeClr val="bg1"/>
                  </a:solidFill>
                </a:rPr>
                <a:t>U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6661888" y="1175994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>
                  <a:solidFill>
                    <a:schemeClr val="bg1"/>
                  </a:solidFill>
                </a:rPr>
                <a:t>I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7097394" y="1175994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>
                  <a:solidFill>
                    <a:schemeClr val="bg1"/>
                  </a:solidFill>
                </a:rPr>
                <a:t>P</a:t>
              </a: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6225490" y="1575837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OVP</a:t>
              </a: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6658085" y="1575190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>
                  <a:solidFill>
                    <a:schemeClr val="bg1"/>
                  </a:solidFill>
                </a:rPr>
                <a:t>OT</a:t>
              </a: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7090680" y="1578191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USB</a:t>
              </a: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6223951" y="1975680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000" dirty="0">
                  <a:solidFill>
                    <a:schemeClr val="bg1"/>
                  </a:solidFill>
                </a:rPr>
                <a:t>RS232</a:t>
              </a: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6658085" y="1974386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LAN</a:t>
              </a:r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7090680" y="1974386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IEEE</a:t>
              </a:r>
              <a:endParaRPr lang="fr-FR" sz="1400" dirty="0">
                <a:gradFill>
                  <a:gsLst>
                    <a:gs pos="91000">
                      <a:srgbClr val="B2B2B2"/>
                    </a:gs>
                    <a:gs pos="100000">
                      <a:schemeClr val="bg1"/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1" name="Rectangle à coins arrondis 40"/>
            <p:cNvSpPr/>
            <p:nvPr/>
          </p:nvSpPr>
          <p:spPr>
            <a:xfrm>
              <a:off x="6658085" y="2373582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CAN</a:t>
              </a: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7090680" y="2373582"/>
              <a:ext cx="360000" cy="360000"/>
            </a:xfrm>
            <a:prstGeom prst="roundRect">
              <a:avLst/>
            </a:prstGeom>
            <a:gradFill flip="none" rotWithShape="1">
              <a:gsLst>
                <a:gs pos="8333">
                  <a:schemeClr val="tx1">
                    <a:lumMod val="75000"/>
                    <a:lumOff val="25000"/>
                  </a:schemeClr>
                </a:gs>
                <a:gs pos="88000">
                  <a:srgbClr val="D1D1D1"/>
                </a:gs>
                <a:gs pos="69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700" dirty="0" err="1">
                  <a:solidFill>
                    <a:schemeClr val="bg1"/>
                  </a:solidFill>
                </a:rPr>
                <a:t>Profibus</a:t>
              </a:r>
              <a:endParaRPr lang="fr-FR" sz="500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2718" y="1468079"/>
            <a:ext cx="7559675" cy="7263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180000" bIns="180000" rtlCol="0" anchor="ctr"/>
          <a:lstStyle/>
          <a:p>
            <a:r>
              <a:rPr lang="fr-FR" dirty="0">
                <a:solidFill>
                  <a:schemeClr val="tx1"/>
                </a:solidFill>
              </a:rPr>
              <a:t>DC OUTPUT (max 300W)</a:t>
            </a:r>
            <a:r>
              <a:rPr lang="fr-FR" sz="1050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:</a:t>
            </a:r>
            <a:r>
              <a:rPr lang="fr-FR" sz="1200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 0 - 20 </a:t>
            </a:r>
            <a:r>
              <a:rPr lang="fr-FR" dirty="0" err="1">
                <a:solidFill>
                  <a:schemeClr val="tx1"/>
                </a:solidFill>
              </a:rPr>
              <a:t>Amps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     		            0 - 1200 Volts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327847" y="6278440"/>
            <a:ext cx="219742" cy="2864988"/>
          </a:xfrm>
          <a:prstGeom prst="rect">
            <a:avLst/>
          </a:prstGeom>
          <a:solidFill>
            <a:schemeClr val="bg2"/>
          </a:solidFill>
          <a:ln>
            <a:solidFill>
              <a:srgbClr val="D0C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0" y="0"/>
            <a:ext cx="7559675" cy="90079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lIns="252000" tIns="180000" bIns="72000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      Stabilized laboratory power-supply</a:t>
            </a:r>
          </a:p>
          <a:p>
            <a:r>
              <a:rPr lang="fr-FR" sz="2400" cap="small" dirty="0">
                <a:solidFill>
                  <a:schemeClr val="bg1"/>
                </a:solidFill>
              </a:rPr>
              <a:t>MICROLAB </a:t>
            </a:r>
            <a:r>
              <a:rPr lang="fr-FR" sz="2400" dirty="0">
                <a:solidFill>
                  <a:schemeClr val="bg1"/>
                </a:solidFill>
              </a:rPr>
              <a:t>DC MX 300W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0" y="9994341"/>
            <a:ext cx="7562393" cy="510076"/>
            <a:chOff x="0" y="10080667"/>
            <a:chExt cx="7547589" cy="510076"/>
          </a:xfrm>
          <a:solidFill>
            <a:schemeClr val="bg1">
              <a:lumMod val="65000"/>
            </a:schemeClr>
          </a:solidFill>
        </p:grpSpPr>
        <p:sp>
          <p:nvSpPr>
            <p:cNvPr id="43" name="Rectangle 42"/>
            <p:cNvSpPr/>
            <p:nvPr/>
          </p:nvSpPr>
          <p:spPr>
            <a:xfrm>
              <a:off x="0" y="10080667"/>
              <a:ext cx="7547589" cy="5100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  <p:grpSp>
          <p:nvGrpSpPr>
            <p:cNvPr id="48" name="Groupe 47"/>
            <p:cNvGrpSpPr/>
            <p:nvPr/>
          </p:nvGrpSpPr>
          <p:grpSpPr>
            <a:xfrm>
              <a:off x="289646" y="10103187"/>
              <a:ext cx="6980382" cy="464847"/>
              <a:chOff x="75048" y="10157794"/>
              <a:chExt cx="6980382" cy="464847"/>
            </a:xfrm>
            <a:grpFill/>
          </p:grpSpPr>
          <p:sp>
            <p:nvSpPr>
              <p:cNvPr id="50" name="ZoneTexte 49"/>
              <p:cNvSpPr txBox="1"/>
              <p:nvPr/>
            </p:nvSpPr>
            <p:spPr>
              <a:xfrm>
                <a:off x="75048" y="10157794"/>
                <a:ext cx="6980382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/>
                  <a:t>Micronics Systems   l   Z.A. 18 Rue des Emeraudes    l   T +33 (0) 472 930 480   l   </a:t>
                </a:r>
                <a:r>
                  <a:rPr lang="fr-FR" sz="1100" dirty="0">
                    <a:hlinkClick r:id="rId2"/>
                  </a:rPr>
                  <a:t>contact@micronics.fr</a:t>
                </a:r>
                <a:endParaRPr lang="fr-FR" sz="1100" dirty="0"/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84002" y="10361031"/>
                <a:ext cx="5804794" cy="2616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/>
                  <a:t>France	       l   F-38280 Villette d’</a:t>
                </a:r>
                <a:r>
                  <a:rPr lang="fr-FR" sz="1100" dirty="0" err="1"/>
                  <a:t>Anthon</a:t>
                </a:r>
                <a:r>
                  <a:rPr lang="fr-FR" sz="1100" dirty="0"/>
                  <a:t>      l   F +33 (0) 472 930 481    l   </a:t>
                </a:r>
                <a:r>
                  <a:rPr lang="fr-FR" sz="1100" dirty="0">
                    <a:hlinkClick r:id="rId3"/>
                  </a:rPr>
                  <a:t>www.micronics.fr</a:t>
                </a:r>
                <a:r>
                  <a:rPr lang="fr-FR" sz="1100" dirty="0"/>
                  <a:t> </a:t>
                </a:r>
              </a:p>
            </p:txBody>
          </p:sp>
        </p:grpSp>
        <p:pic>
          <p:nvPicPr>
            <p:cNvPr id="49" name="Image 4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724"/>
            <a:stretch/>
          </p:blipFill>
          <p:spPr>
            <a:xfrm>
              <a:off x="6775320" y="10132759"/>
              <a:ext cx="425087" cy="405891"/>
            </a:xfrm>
            <a:prstGeom prst="rect">
              <a:avLst/>
            </a:prstGeom>
            <a:grpFill/>
          </p:spPr>
        </p:pic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015" y="0"/>
            <a:ext cx="1424661" cy="99946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FEB4E169-4452-448F-BDE9-98877CBD9D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39" y="247650"/>
            <a:ext cx="291261" cy="145252"/>
          </a:xfrm>
          <a:prstGeom prst="rect">
            <a:avLst/>
          </a:prstGeom>
        </p:spPr>
      </p:pic>
      <p:graphicFrame>
        <p:nvGraphicFramePr>
          <p:cNvPr id="47" name="Tableau 46">
            <a:extLst>
              <a:ext uri="{FF2B5EF4-FFF2-40B4-BE49-F238E27FC236}">
                <a16:creationId xmlns:a16="http://schemas.microsoft.com/office/drawing/2014/main" id="{BFA67205-461C-4335-97B9-075318365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295114"/>
              </p:ext>
            </p:extLst>
          </p:nvPr>
        </p:nvGraphicFramePr>
        <p:xfrm>
          <a:off x="5540514" y="5947037"/>
          <a:ext cx="1758950" cy="35356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7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4642">
                <a:tc gridSpan="2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Power : MX 300W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baseline="0" dirty="0" err="1"/>
                        <a:t>Weight</a:t>
                      </a:r>
                      <a:r>
                        <a:rPr lang="fr-FR" sz="1100" b="1" i="0" baseline="0" dirty="0"/>
                        <a:t> : </a:t>
                      </a:r>
                      <a:r>
                        <a:rPr lang="fr-FR" sz="1100" b="1" i="0" dirty="0"/>
                        <a:t>3 Kg</a:t>
                      </a:r>
                    </a:p>
                  </a:txBody>
                  <a:tcPr>
                    <a:lnB w="381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Volts</a:t>
                      </a:r>
                    </a:p>
                  </a:txBody>
                  <a:tcPr>
                    <a:lnT w="381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Amps</a:t>
                      </a:r>
                      <a:endParaRPr lang="fr-FR" sz="1100" dirty="0"/>
                    </a:p>
                  </a:txBody>
                  <a:tcPr>
                    <a:lnT w="381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0 - 15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0 -</a:t>
                      </a:r>
                      <a:r>
                        <a:rPr lang="fr-FR" sz="1100" baseline="0" dirty="0"/>
                        <a:t> 2</a:t>
                      </a:r>
                      <a:r>
                        <a:rPr lang="fr-FR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0 - 30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0 - 10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0 - 6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- 75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0 -</a:t>
                      </a:r>
                      <a:r>
                        <a:rPr lang="fr-FR" sz="1100" baseline="0" dirty="0"/>
                        <a:t> 4</a:t>
                      </a:r>
                      <a:endParaRPr lang="fr-FR" sz="11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0 - 3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- 150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0 - 2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 – 1,6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- 250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 – 1,2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 –</a:t>
                      </a:r>
                      <a:r>
                        <a:rPr lang="fr-FR" sz="1100" baseline="0" dirty="0"/>
                        <a:t> 0,8</a:t>
                      </a:r>
                      <a:endParaRPr lang="fr-F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- 750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 – 0,4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64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0</a:t>
                      </a:r>
                      <a:r>
                        <a:rPr lang="fr-FR" sz="1100" baseline="0" dirty="0"/>
                        <a:t> - 0,25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53" name="Image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2" y="2383467"/>
            <a:ext cx="6088263" cy="3815311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09063AE6-AAEF-467E-9165-3F0CCCA4F59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876" y="121957"/>
            <a:ext cx="245927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53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11790" y="2398535"/>
            <a:ext cx="4185959" cy="68026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110"/>
          <p:cNvSpPr/>
          <p:nvPr/>
        </p:nvSpPr>
        <p:spPr>
          <a:xfrm>
            <a:off x="35809" y="7741750"/>
            <a:ext cx="5554980" cy="2123658"/>
          </a:xfrm>
          <a:prstGeom prst="rect">
            <a:avLst/>
          </a:prstGeom>
          <a:solidFill>
            <a:schemeClr val="bg2"/>
          </a:solidFill>
        </p:spPr>
        <p:txBody>
          <a:bodyPr wrap="square" lIns="216000">
            <a:spAutoFit/>
          </a:bodyPr>
          <a:lstStyle/>
          <a:p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Customisation</a:t>
            </a:r>
            <a:r>
              <a:rPr lang="fr-FR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: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Digital control: 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2-wire RS 485 / Ethernet /</a:t>
            </a:r>
          </a:p>
          <a:p>
            <a:pPr lvl="1"/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       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Wifi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Profibus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DP</a:t>
            </a:r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Standard : Schneider/</a:t>
            </a:r>
          </a:p>
          <a:p>
            <a:pPr lvl="1"/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        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Siemens/</a:t>
            </a: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Wago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/Phoenix…	</a:t>
            </a:r>
          </a:p>
          <a:p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Analog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control: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 and I Inputs/Outputs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0-10V or 4-20 mA </a:t>
            </a: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isolated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1500 </a:t>
            </a: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Vrms</a:t>
            </a:r>
            <a:endParaRPr lang="fr-FR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15-pin D-</a:t>
            </a: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Sub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connector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for </a:t>
            </a: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remote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programming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endParaRPr lang="fr-FR" sz="1600" dirty="0"/>
          </a:p>
        </p:txBody>
      </p:sp>
      <p:sp>
        <p:nvSpPr>
          <p:cNvPr id="4" name="Rectangle 3"/>
          <p:cNvSpPr/>
          <p:nvPr/>
        </p:nvSpPr>
        <p:spPr>
          <a:xfrm>
            <a:off x="0" y="1065171"/>
            <a:ext cx="7547589" cy="1477328"/>
          </a:xfrm>
          <a:prstGeom prst="rect">
            <a:avLst/>
          </a:prstGeom>
          <a:solidFill>
            <a:schemeClr val="bg2"/>
          </a:solidFill>
        </p:spPr>
        <p:txBody>
          <a:bodyPr wrap="square" lIns="180000">
            <a:spAutoFit/>
          </a:bodyPr>
          <a:lstStyle/>
          <a:p>
            <a:pPr lvl="0"/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Descriptions :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</a:rPr>
              <a:t>Polycarbonate front panel	</a:t>
            </a:r>
            <a:endParaRPr lang="fr-FR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Two-colour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On/Off LED: Off =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red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/ On = green	</a:t>
            </a: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Voltage and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current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adjustable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using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two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10-turn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potentiometers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(U-adj and I-adj)	</a:t>
            </a: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Two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modes of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operation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: constant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current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(CC) and constant voltage (CV)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indicated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by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two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LEDs</a:t>
            </a:r>
            <a:endParaRPr lang="fr-FR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2000-point digital displays (VOLTAGE/CURRENT)	</a:t>
            </a: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Power output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activated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by pressing 'OUT'	</a:t>
            </a: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Manual Voltage/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Current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preset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(U/I set push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button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shown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on displays</a:t>
            </a: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Power input by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standardised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pluggable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connector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lvl="0"/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. Power outputs on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insulated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terminals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or </a:t>
            </a:r>
            <a:r>
              <a:rPr lang="fr-FR" sz="900" dirty="0" err="1">
                <a:solidFill>
                  <a:srgbClr val="000000"/>
                </a:solidFill>
                <a:latin typeface="Calibri" panose="020F0502020204030204" pitchFamily="34" charset="0"/>
              </a:rPr>
              <a:t>screw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</a:rPr>
              <a:t> terminal block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637336" y="9434565"/>
            <a:ext cx="182899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/>
              <a:t>Non-binding document, </a:t>
            </a:r>
            <a:r>
              <a:rPr lang="fr-FR" sz="700" dirty="0" err="1"/>
              <a:t>may</a:t>
            </a:r>
            <a:r>
              <a:rPr lang="fr-FR" sz="700" dirty="0"/>
              <a:t> </a:t>
            </a:r>
            <a:r>
              <a:rPr lang="fr-FR" sz="700" dirty="0" err="1"/>
              <a:t>be</a:t>
            </a:r>
            <a:r>
              <a:rPr lang="fr-FR" sz="700" dirty="0"/>
              <a:t> </a:t>
            </a:r>
            <a:r>
              <a:rPr lang="fr-FR" sz="700" dirty="0" err="1"/>
              <a:t>amended</a:t>
            </a:r>
            <a:r>
              <a:rPr lang="fr-FR" sz="700" dirty="0"/>
              <a:t> </a:t>
            </a:r>
            <a:r>
              <a:rPr lang="fr-FR" sz="700" dirty="0" err="1"/>
              <a:t>without</a:t>
            </a:r>
            <a:r>
              <a:rPr lang="fr-FR" sz="700" dirty="0"/>
              <a:t> notice.</a:t>
            </a:r>
          </a:p>
          <a:p>
            <a:r>
              <a:rPr lang="fr-FR" sz="700" dirty="0" err="1"/>
              <a:t>Ref</a:t>
            </a:r>
            <a:r>
              <a:rPr lang="fr-FR" sz="700" dirty="0"/>
              <a:t>: 140217 / MX 300W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0"/>
            <a:ext cx="7559675" cy="90079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lIns="252000" tIns="180000" bIns="72000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      Stabilized laboratory power-supply</a:t>
            </a:r>
          </a:p>
          <a:p>
            <a:pPr lvl="0"/>
            <a:r>
              <a:rPr lang="fr-FR" sz="2400" cap="small" dirty="0">
                <a:solidFill>
                  <a:prstClr val="white"/>
                </a:solidFill>
              </a:rPr>
              <a:t>MICROLAB </a:t>
            </a:r>
            <a:r>
              <a:rPr lang="fr-FR" sz="2400" dirty="0">
                <a:solidFill>
                  <a:prstClr val="white"/>
                </a:solidFill>
              </a:rPr>
              <a:t>DC MX 300W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0" y="9994341"/>
            <a:ext cx="7547589" cy="510076"/>
            <a:chOff x="0" y="10080667"/>
            <a:chExt cx="7547589" cy="510076"/>
          </a:xfrm>
          <a:solidFill>
            <a:schemeClr val="bg1">
              <a:lumMod val="65000"/>
            </a:schemeClr>
          </a:solidFill>
        </p:grpSpPr>
        <p:sp>
          <p:nvSpPr>
            <p:cNvPr id="10" name="Rectangle 9"/>
            <p:cNvSpPr/>
            <p:nvPr/>
          </p:nvSpPr>
          <p:spPr>
            <a:xfrm>
              <a:off x="0" y="10080667"/>
              <a:ext cx="7547589" cy="5100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  <p:grpSp>
          <p:nvGrpSpPr>
            <p:cNvPr id="11" name="Groupe 10"/>
            <p:cNvGrpSpPr/>
            <p:nvPr/>
          </p:nvGrpSpPr>
          <p:grpSpPr>
            <a:xfrm>
              <a:off x="289646" y="10103187"/>
              <a:ext cx="6980382" cy="479865"/>
              <a:chOff x="75048" y="10157794"/>
              <a:chExt cx="6980382" cy="479865"/>
            </a:xfrm>
            <a:grpFill/>
          </p:grpSpPr>
          <p:sp>
            <p:nvSpPr>
              <p:cNvPr id="13" name="ZoneTexte 12"/>
              <p:cNvSpPr txBox="1"/>
              <p:nvPr/>
            </p:nvSpPr>
            <p:spPr>
              <a:xfrm>
                <a:off x="75048" y="10157794"/>
                <a:ext cx="6980382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/>
                  <a:t>Micronics Systems   l   Z.A. 18 Rue des Emeraudes    l   T +33 (0) 472 930 480   l   </a:t>
                </a:r>
                <a:r>
                  <a:rPr lang="fr-FR" sz="1100" dirty="0">
                    <a:hlinkClick r:id="rId2"/>
                  </a:rPr>
                  <a:t>contact@micronics.fr</a:t>
                </a:r>
                <a:endParaRPr lang="fr-FR" sz="1100" dirty="0"/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91252" y="10376049"/>
                <a:ext cx="5772734" cy="2616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/>
                  <a:t>France	     </a:t>
                </a:r>
                <a:r>
                  <a:rPr lang="fr-FR" sz="100" dirty="0"/>
                  <a:t>                </a:t>
                </a:r>
                <a:r>
                  <a:rPr lang="fr-FR" sz="1100" dirty="0"/>
                  <a:t>l   F-38280 Villette d’</a:t>
                </a:r>
                <a:r>
                  <a:rPr lang="fr-FR" sz="1100" dirty="0" err="1"/>
                  <a:t>Anthon</a:t>
                </a:r>
                <a:r>
                  <a:rPr lang="fr-FR" sz="1100" dirty="0"/>
                  <a:t>     </a:t>
                </a:r>
                <a:r>
                  <a:rPr lang="fr-FR" sz="100" dirty="0"/>
                  <a:t>               </a:t>
                </a:r>
                <a:r>
                  <a:rPr lang="fr-FR" sz="1100" dirty="0"/>
                  <a:t>l   F +33 (0) 472 930 481   l   </a:t>
                </a:r>
                <a:r>
                  <a:rPr lang="fr-FR" sz="1100" dirty="0">
                    <a:hlinkClick r:id="rId3"/>
                  </a:rPr>
                  <a:t>www.micronics.fr</a:t>
                </a:r>
                <a:r>
                  <a:rPr lang="fr-FR" sz="1100" dirty="0"/>
                  <a:t> </a:t>
                </a:r>
              </a:p>
            </p:txBody>
          </p:sp>
        </p:grpSp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724"/>
            <a:stretch/>
          </p:blipFill>
          <p:spPr>
            <a:xfrm>
              <a:off x="6908802" y="10132759"/>
              <a:ext cx="425087" cy="405891"/>
            </a:xfrm>
            <a:prstGeom prst="rect">
              <a:avLst/>
            </a:prstGeom>
            <a:grpFill/>
          </p:spPr>
        </p:pic>
      </p:grp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88510"/>
              </p:ext>
            </p:extLst>
          </p:nvPr>
        </p:nvGraphicFramePr>
        <p:xfrm>
          <a:off x="203372" y="2665327"/>
          <a:ext cx="2812783" cy="4918735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447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3907">
                <a:tc gridSpan="3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Power : MX  300W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baseline="0" dirty="0" err="1"/>
                        <a:t>Weight</a:t>
                      </a:r>
                      <a:r>
                        <a:rPr lang="fr-FR" sz="900" b="1" i="0" baseline="0" dirty="0"/>
                        <a:t> : 3</a:t>
                      </a:r>
                      <a:r>
                        <a:rPr lang="fr-FR" sz="900" b="1" i="0" dirty="0"/>
                        <a:t> Kg</a:t>
                      </a:r>
                    </a:p>
                  </a:txBody>
                  <a:tcPr marL="102150" marR="102150" marT="51075" marB="51075">
                    <a:lnB w="381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561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AC Input</a:t>
                      </a:r>
                    </a:p>
                  </a:txBody>
                  <a:tcPr marL="36000" marR="7620" marT="7620" marB="0" anchor="ctr">
                    <a:lnT w="381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0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 </a:t>
                      </a:r>
                    </a:p>
                  </a:txBody>
                  <a:tcPr marL="36000" marR="7620" marT="762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Mono + 10%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-15%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</a:t>
                      </a:r>
                    </a:p>
                  </a:txBody>
                  <a:tcPr marL="3600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 / 63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Hz</a:t>
                      </a:r>
                    </a:p>
                  </a:txBody>
                  <a:tcPr marL="7620" marR="3600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0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factor</a:t>
                      </a:r>
                    </a:p>
                  </a:txBody>
                  <a:tcPr marL="36000" marR="7620" marT="762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0,95</a:t>
                      </a:r>
                    </a:p>
                  </a:txBody>
                  <a:tcPr marL="7620" marR="3600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16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DC Output</a:t>
                      </a:r>
                    </a:p>
                  </a:txBody>
                  <a:tcPr marL="36000" marR="7620" marT="762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880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</a:t>
                      </a:r>
                    </a:p>
                  </a:txBody>
                  <a:tcPr marL="36000" marR="762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 W</a:t>
                      </a:r>
                    </a:p>
                  </a:txBody>
                  <a:tcPr marL="7620" marR="3600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880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</a:t>
                      </a:r>
                    </a:p>
                  </a:txBody>
                  <a:tcPr marL="3600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to 1200 V</a:t>
                      </a:r>
                    </a:p>
                  </a:txBody>
                  <a:tcPr marL="7620" marR="3600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880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to 20 A</a:t>
                      </a: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80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 of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CV/CC</a:t>
                      </a:r>
                    </a:p>
                  </a:txBody>
                  <a:tcPr marL="7620" marR="36000" marT="762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880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Residual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ripple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0,5% of the normal gauge</a:t>
                      </a: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880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Accuracy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 voltage and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)</a:t>
                      </a:r>
                    </a:p>
                  </a:txBody>
                  <a:tcPr marL="36000" marR="762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0,2% of the normal gauge</a:t>
                      </a:r>
                    </a:p>
                  </a:txBody>
                  <a:tcPr marL="7620" marR="36000" marT="762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880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Stability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0,2% of the normal gauge</a:t>
                      </a: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366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Linearity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0,2% of the normal gauge</a:t>
                      </a:r>
                    </a:p>
                  </a:txBody>
                  <a:tcPr marL="7620" marR="36000" marT="762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555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Distortion</a:t>
                      </a:r>
                      <a:endParaRPr lang="fr-FR" sz="9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0,5%</a:t>
                      </a: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2326">
                <a:tc gridSpan="3">
                  <a:txBody>
                    <a:bodyPr/>
                    <a:lstStyle/>
                    <a:p>
                      <a:pPr algn="l" fontAlgn="ctr"/>
                      <a:endParaRPr lang="fr-FR" sz="9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529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Environment</a:t>
                      </a:r>
                      <a:endParaRPr lang="fr-FR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75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to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+40°C ( 55°C </a:t>
                      </a:r>
                      <a:r>
                        <a:rPr lang="fr-FR" sz="9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derating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)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50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Humidity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85%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without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condensation</a:t>
                      </a: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8862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Controlled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air </a:t>
                      </a:r>
                      <a:r>
                        <a:rPr lang="fr-FR" sz="9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0909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Dielectric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Rigidity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Vrms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pSp>
        <p:nvGrpSpPr>
          <p:cNvPr id="16" name="Groupe 15"/>
          <p:cNvGrpSpPr/>
          <p:nvPr/>
        </p:nvGrpSpPr>
        <p:grpSpPr>
          <a:xfrm>
            <a:off x="3211267" y="4205636"/>
            <a:ext cx="2891827" cy="2092715"/>
            <a:chOff x="3211173" y="5493291"/>
            <a:chExt cx="3408809" cy="2466836"/>
          </a:xfrm>
        </p:grpSpPr>
        <p:sp>
          <p:nvSpPr>
            <p:cNvPr id="17" name="Freeform 33"/>
            <p:cNvSpPr/>
            <p:nvPr/>
          </p:nvSpPr>
          <p:spPr>
            <a:xfrm>
              <a:off x="3574280" y="6037282"/>
              <a:ext cx="131383" cy="237906"/>
            </a:xfrm>
            <a:custGeom>
              <a:avLst/>
              <a:gdLst>
                <a:gd name="connsiteX0" fmla="*/ 135550 w 391928"/>
                <a:gd name="connsiteY0" fmla="*/ 0 h 709696"/>
                <a:gd name="connsiteX1" fmla="*/ 213310 w 391928"/>
                <a:gd name="connsiteY1" fmla="*/ 172002 h 709696"/>
                <a:gd name="connsiteX2" fmla="*/ 375545 w 391928"/>
                <a:gd name="connsiteY2" fmla="*/ 615260 h 709696"/>
                <a:gd name="connsiteX3" fmla="*/ 391928 w 391928"/>
                <a:gd name="connsiteY3" fmla="*/ 672955 h 709696"/>
                <a:gd name="connsiteX4" fmla="*/ 335492 w 391928"/>
                <a:gd name="connsiteY4" fmla="*/ 678644 h 709696"/>
                <a:gd name="connsiteX5" fmla="*/ 235461 w 391928"/>
                <a:gd name="connsiteY5" fmla="*/ 709696 h 709696"/>
                <a:gd name="connsiteX6" fmla="*/ 222202 w 391928"/>
                <a:gd name="connsiteY6" fmla="*/ 663006 h 709696"/>
                <a:gd name="connsiteX7" fmla="*/ 65367 w 391928"/>
                <a:gd name="connsiteY7" fmla="*/ 234500 h 709696"/>
                <a:gd name="connsiteX8" fmla="*/ 0 w 391928"/>
                <a:gd name="connsiteY8" fmla="*/ 89913 h 709696"/>
                <a:gd name="connsiteX9" fmla="*/ 77670 w 391928"/>
                <a:gd name="connsiteY9" fmla="*/ 47755 h 709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8" h="709696">
                  <a:moveTo>
                    <a:pt x="135550" y="0"/>
                  </a:moveTo>
                  <a:lnTo>
                    <a:pt x="213310" y="172002"/>
                  </a:lnTo>
                  <a:cubicBezTo>
                    <a:pt x="274344" y="316302"/>
                    <a:pt x="328557" y="464190"/>
                    <a:pt x="375545" y="615260"/>
                  </a:cubicBezTo>
                  <a:lnTo>
                    <a:pt x="391928" y="672955"/>
                  </a:lnTo>
                  <a:lnTo>
                    <a:pt x="335492" y="678644"/>
                  </a:lnTo>
                  <a:lnTo>
                    <a:pt x="235461" y="709696"/>
                  </a:lnTo>
                  <a:lnTo>
                    <a:pt x="222202" y="663006"/>
                  </a:lnTo>
                  <a:cubicBezTo>
                    <a:pt x="176778" y="516963"/>
                    <a:pt x="124370" y="373998"/>
                    <a:pt x="65367" y="234500"/>
                  </a:cubicBezTo>
                  <a:lnTo>
                    <a:pt x="0" y="89913"/>
                  </a:lnTo>
                  <a:lnTo>
                    <a:pt x="77670" y="4775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8" name="Freeform 28"/>
            <p:cNvSpPr/>
            <p:nvPr/>
          </p:nvSpPr>
          <p:spPr>
            <a:xfrm>
              <a:off x="3211792" y="5493291"/>
              <a:ext cx="213564" cy="257942"/>
            </a:xfrm>
            <a:custGeom>
              <a:avLst/>
              <a:gdLst>
                <a:gd name="connsiteX0" fmla="*/ 0 w 637083"/>
                <a:gd name="connsiteY0" fmla="*/ 0 h 535008"/>
                <a:gd name="connsiteX1" fmla="*/ 232616 w 637083"/>
                <a:gd name="connsiteY1" fmla="*/ 0 h 535008"/>
                <a:gd name="connsiteX2" fmla="*/ 260711 w 637083"/>
                <a:gd name="connsiteY2" fmla="*/ 26787 h 535008"/>
                <a:gd name="connsiteX3" fmla="*/ 572096 w 637083"/>
                <a:gd name="connsiteY3" fmla="*/ 369396 h 535008"/>
                <a:gd name="connsiteX4" fmla="*/ 637083 w 637083"/>
                <a:gd name="connsiteY4" fmla="*/ 452093 h 535008"/>
                <a:gd name="connsiteX5" fmla="*/ 627565 w 637083"/>
                <a:gd name="connsiteY5" fmla="*/ 455048 h 535008"/>
                <a:gd name="connsiteX6" fmla="*/ 532376 w 637083"/>
                <a:gd name="connsiteY6" fmla="*/ 506715 h 535008"/>
                <a:gd name="connsiteX7" fmla="*/ 498084 w 637083"/>
                <a:gd name="connsiteY7" fmla="*/ 535008 h 535008"/>
                <a:gd name="connsiteX8" fmla="*/ 448199 w 637083"/>
                <a:gd name="connsiteY8" fmla="*/ 471528 h 535008"/>
                <a:gd name="connsiteX9" fmla="*/ 147177 w 637083"/>
                <a:gd name="connsiteY9" fmla="*/ 140321 h 535008"/>
                <a:gd name="connsiteX0" fmla="*/ 0 w 637083"/>
                <a:gd name="connsiteY0" fmla="*/ 234455 h 769463"/>
                <a:gd name="connsiteX1" fmla="*/ 11558 w 637083"/>
                <a:gd name="connsiteY1" fmla="*/ 0 h 769463"/>
                <a:gd name="connsiteX2" fmla="*/ 260711 w 637083"/>
                <a:gd name="connsiteY2" fmla="*/ 261242 h 769463"/>
                <a:gd name="connsiteX3" fmla="*/ 572096 w 637083"/>
                <a:gd name="connsiteY3" fmla="*/ 603851 h 769463"/>
                <a:gd name="connsiteX4" fmla="*/ 637083 w 637083"/>
                <a:gd name="connsiteY4" fmla="*/ 686548 h 769463"/>
                <a:gd name="connsiteX5" fmla="*/ 627565 w 637083"/>
                <a:gd name="connsiteY5" fmla="*/ 689503 h 769463"/>
                <a:gd name="connsiteX6" fmla="*/ 532376 w 637083"/>
                <a:gd name="connsiteY6" fmla="*/ 741170 h 769463"/>
                <a:gd name="connsiteX7" fmla="*/ 498084 w 637083"/>
                <a:gd name="connsiteY7" fmla="*/ 769463 h 769463"/>
                <a:gd name="connsiteX8" fmla="*/ 448199 w 637083"/>
                <a:gd name="connsiteY8" fmla="*/ 705983 h 769463"/>
                <a:gd name="connsiteX9" fmla="*/ 147177 w 637083"/>
                <a:gd name="connsiteY9" fmla="*/ 374776 h 769463"/>
                <a:gd name="connsiteX10" fmla="*/ 0 w 637083"/>
                <a:gd name="connsiteY10" fmla="*/ 234455 h 76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7083" h="769463">
                  <a:moveTo>
                    <a:pt x="0" y="234455"/>
                  </a:moveTo>
                  <a:lnTo>
                    <a:pt x="11558" y="0"/>
                  </a:lnTo>
                  <a:cubicBezTo>
                    <a:pt x="20923" y="8929"/>
                    <a:pt x="251346" y="252313"/>
                    <a:pt x="260711" y="261242"/>
                  </a:cubicBezTo>
                  <a:cubicBezTo>
                    <a:pt x="369845" y="370376"/>
                    <a:pt x="473774" y="484714"/>
                    <a:pt x="572096" y="603851"/>
                  </a:cubicBezTo>
                  <a:lnTo>
                    <a:pt x="637083" y="686548"/>
                  </a:lnTo>
                  <a:lnTo>
                    <a:pt x="627565" y="689503"/>
                  </a:lnTo>
                  <a:cubicBezTo>
                    <a:pt x="594043" y="703682"/>
                    <a:pt x="562188" y="721029"/>
                    <a:pt x="532376" y="741170"/>
                  </a:cubicBezTo>
                  <a:lnTo>
                    <a:pt x="498084" y="769463"/>
                  </a:lnTo>
                  <a:lnTo>
                    <a:pt x="448199" y="705983"/>
                  </a:lnTo>
                  <a:cubicBezTo>
                    <a:pt x="353150" y="590811"/>
                    <a:pt x="252679" y="480278"/>
                    <a:pt x="147177" y="374776"/>
                  </a:cubicBezTo>
                  <a:lnTo>
                    <a:pt x="0" y="23445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9" name="Oval 5"/>
            <p:cNvSpPr/>
            <p:nvPr/>
          </p:nvSpPr>
          <p:spPr>
            <a:xfrm>
              <a:off x="3265969" y="5668202"/>
              <a:ext cx="458635" cy="458635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59"/>
            <p:cNvSpPr/>
            <p:nvPr/>
          </p:nvSpPr>
          <p:spPr>
            <a:xfrm>
              <a:off x="3323449" y="57256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Freeform 38"/>
            <p:cNvSpPr/>
            <p:nvPr/>
          </p:nvSpPr>
          <p:spPr>
            <a:xfrm>
              <a:off x="3716402" y="6630525"/>
              <a:ext cx="56479" cy="187878"/>
            </a:xfrm>
            <a:custGeom>
              <a:avLst/>
              <a:gdLst>
                <a:gd name="connsiteX0" fmla="*/ 159774 w 168482"/>
                <a:gd name="connsiteY0" fmla="*/ 0 h 560459"/>
                <a:gd name="connsiteX1" fmla="*/ 162205 w 168482"/>
                <a:gd name="connsiteY1" fmla="*/ 31959 h 560459"/>
                <a:gd name="connsiteX2" fmla="*/ 168482 w 168482"/>
                <a:gd name="connsiteY2" fmla="*/ 280229 h 560459"/>
                <a:gd name="connsiteX3" fmla="*/ 162205 w 168482"/>
                <a:gd name="connsiteY3" fmla="*/ 528499 h 560459"/>
                <a:gd name="connsiteX4" fmla="*/ 159774 w 168482"/>
                <a:gd name="connsiteY4" fmla="*/ 560459 h 560459"/>
                <a:gd name="connsiteX5" fmla="*/ 137402 w 168482"/>
                <a:gd name="connsiteY5" fmla="*/ 553514 h 560459"/>
                <a:gd name="connsiteX6" fmla="*/ 24465 w 168482"/>
                <a:gd name="connsiteY6" fmla="*/ 542129 h 560459"/>
                <a:gd name="connsiteX7" fmla="*/ 0 w 168482"/>
                <a:gd name="connsiteY7" fmla="*/ 544595 h 560459"/>
                <a:gd name="connsiteX8" fmla="*/ 1853 w 168482"/>
                <a:gd name="connsiteY8" fmla="*/ 520237 h 560459"/>
                <a:gd name="connsiteX9" fmla="*/ 7921 w 168482"/>
                <a:gd name="connsiteY9" fmla="*/ 280229 h 560459"/>
                <a:gd name="connsiteX10" fmla="*/ 1853 w 168482"/>
                <a:gd name="connsiteY10" fmla="*/ 40222 h 560459"/>
                <a:gd name="connsiteX11" fmla="*/ 0 w 168482"/>
                <a:gd name="connsiteY11" fmla="*/ 15863 h 560459"/>
                <a:gd name="connsiteX12" fmla="*/ 24465 w 168482"/>
                <a:gd name="connsiteY12" fmla="*/ 18329 h 560459"/>
                <a:gd name="connsiteX13" fmla="*/ 137402 w 168482"/>
                <a:gd name="connsiteY13" fmla="*/ 6944 h 560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482" h="560459">
                  <a:moveTo>
                    <a:pt x="159774" y="0"/>
                  </a:moveTo>
                  <a:lnTo>
                    <a:pt x="162205" y="31959"/>
                  </a:lnTo>
                  <a:cubicBezTo>
                    <a:pt x="166373" y="114190"/>
                    <a:pt x="168482" y="196963"/>
                    <a:pt x="168482" y="280229"/>
                  </a:cubicBezTo>
                  <a:cubicBezTo>
                    <a:pt x="168482" y="363495"/>
                    <a:pt x="166373" y="446269"/>
                    <a:pt x="162205" y="528499"/>
                  </a:cubicBezTo>
                  <a:lnTo>
                    <a:pt x="159774" y="560459"/>
                  </a:lnTo>
                  <a:lnTo>
                    <a:pt x="137402" y="553514"/>
                  </a:lnTo>
                  <a:cubicBezTo>
                    <a:pt x="100923" y="546049"/>
                    <a:pt x="63152" y="542129"/>
                    <a:pt x="24465" y="542129"/>
                  </a:cubicBezTo>
                  <a:lnTo>
                    <a:pt x="0" y="544595"/>
                  </a:lnTo>
                  <a:lnTo>
                    <a:pt x="1853" y="520237"/>
                  </a:lnTo>
                  <a:cubicBezTo>
                    <a:pt x="5882" y="440743"/>
                    <a:pt x="7921" y="360724"/>
                    <a:pt x="7921" y="280229"/>
                  </a:cubicBezTo>
                  <a:cubicBezTo>
                    <a:pt x="7921" y="199734"/>
                    <a:pt x="5882" y="119716"/>
                    <a:pt x="1853" y="40222"/>
                  </a:cubicBezTo>
                  <a:lnTo>
                    <a:pt x="0" y="15863"/>
                  </a:lnTo>
                  <a:lnTo>
                    <a:pt x="24465" y="18329"/>
                  </a:lnTo>
                  <a:cubicBezTo>
                    <a:pt x="63152" y="18329"/>
                    <a:pt x="100923" y="14409"/>
                    <a:pt x="137402" y="694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22" name="Freeform 43"/>
            <p:cNvSpPr/>
            <p:nvPr/>
          </p:nvSpPr>
          <p:spPr>
            <a:xfrm>
              <a:off x="3574283" y="7173740"/>
              <a:ext cx="131381" cy="237743"/>
            </a:xfrm>
            <a:custGeom>
              <a:avLst/>
              <a:gdLst>
                <a:gd name="connsiteX0" fmla="*/ 235454 w 391921"/>
                <a:gd name="connsiteY0" fmla="*/ 0 h 709210"/>
                <a:gd name="connsiteX1" fmla="*/ 335485 w 391921"/>
                <a:gd name="connsiteY1" fmla="*/ 31051 h 709210"/>
                <a:gd name="connsiteX2" fmla="*/ 391921 w 391921"/>
                <a:gd name="connsiteY2" fmla="*/ 36740 h 709210"/>
                <a:gd name="connsiteX3" fmla="*/ 375538 w 391921"/>
                <a:gd name="connsiteY3" fmla="*/ 94436 h 709210"/>
                <a:gd name="connsiteX4" fmla="*/ 166256 w 391921"/>
                <a:gd name="connsiteY4" fmla="*/ 645240 h 709210"/>
                <a:gd name="connsiteX5" fmla="*/ 134954 w 391921"/>
                <a:gd name="connsiteY5" fmla="*/ 709210 h 709210"/>
                <a:gd name="connsiteX6" fmla="*/ 77663 w 391921"/>
                <a:gd name="connsiteY6" fmla="*/ 661940 h 709210"/>
                <a:gd name="connsiteX7" fmla="*/ 0 w 391921"/>
                <a:gd name="connsiteY7" fmla="*/ 619786 h 709210"/>
                <a:gd name="connsiteX8" fmla="*/ 19878 w 391921"/>
                <a:gd name="connsiteY8" fmla="*/ 579163 h 709210"/>
                <a:gd name="connsiteX9" fmla="*/ 222195 w 391921"/>
                <a:gd name="connsiteY9" fmla="*/ 46690 h 7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1" h="709210">
                  <a:moveTo>
                    <a:pt x="235454" y="0"/>
                  </a:moveTo>
                  <a:lnTo>
                    <a:pt x="335485" y="31051"/>
                  </a:lnTo>
                  <a:lnTo>
                    <a:pt x="391921" y="36740"/>
                  </a:lnTo>
                  <a:lnTo>
                    <a:pt x="375538" y="94436"/>
                  </a:lnTo>
                  <a:cubicBezTo>
                    <a:pt x="316803" y="283275"/>
                    <a:pt x="246779" y="467139"/>
                    <a:pt x="166256" y="645240"/>
                  </a:cubicBezTo>
                  <a:lnTo>
                    <a:pt x="134954" y="709210"/>
                  </a:lnTo>
                  <a:lnTo>
                    <a:pt x="77663" y="661940"/>
                  </a:lnTo>
                  <a:lnTo>
                    <a:pt x="0" y="619786"/>
                  </a:lnTo>
                  <a:lnTo>
                    <a:pt x="19878" y="579163"/>
                  </a:lnTo>
                  <a:cubicBezTo>
                    <a:pt x="97722" y="406989"/>
                    <a:pt x="165415" y="229244"/>
                    <a:pt x="222195" y="466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23" name="Freeform 46"/>
            <p:cNvSpPr/>
            <p:nvPr/>
          </p:nvSpPr>
          <p:spPr>
            <a:xfrm>
              <a:off x="3211173" y="7697782"/>
              <a:ext cx="214552" cy="262345"/>
            </a:xfrm>
            <a:custGeom>
              <a:avLst/>
              <a:gdLst>
                <a:gd name="connsiteX0" fmla="*/ 498399 w 638189"/>
                <a:gd name="connsiteY0" fmla="*/ 0 h 534751"/>
                <a:gd name="connsiteX1" fmla="*/ 532378 w 638189"/>
                <a:gd name="connsiteY1" fmla="*/ 28034 h 534751"/>
                <a:gd name="connsiteX2" fmla="*/ 627567 w 638189"/>
                <a:gd name="connsiteY2" fmla="*/ 79701 h 534751"/>
                <a:gd name="connsiteX3" fmla="*/ 638189 w 638189"/>
                <a:gd name="connsiteY3" fmla="*/ 82999 h 534751"/>
                <a:gd name="connsiteX4" fmla="*/ 459142 w 638189"/>
                <a:gd name="connsiteY4" fmla="*/ 297338 h 534751"/>
                <a:gd name="connsiteX5" fmla="*/ 260713 w 638189"/>
                <a:gd name="connsiteY5" fmla="*/ 507963 h 534751"/>
                <a:gd name="connsiteX6" fmla="*/ 232616 w 638189"/>
                <a:gd name="connsiteY6" fmla="*/ 534751 h 534751"/>
                <a:gd name="connsiteX7" fmla="*/ 0 w 638189"/>
                <a:gd name="connsiteY7" fmla="*/ 534751 h 534751"/>
                <a:gd name="connsiteX8" fmla="*/ 147179 w 638189"/>
                <a:gd name="connsiteY8" fmla="*/ 394429 h 534751"/>
                <a:gd name="connsiteX9" fmla="*/ 339004 w 638189"/>
                <a:gd name="connsiteY9" fmla="*/ 190813 h 534751"/>
                <a:gd name="connsiteX0" fmla="*/ 498399 w 638189"/>
                <a:gd name="connsiteY0" fmla="*/ 0 h 789304"/>
                <a:gd name="connsiteX1" fmla="*/ 532378 w 638189"/>
                <a:gd name="connsiteY1" fmla="*/ 28034 h 789304"/>
                <a:gd name="connsiteX2" fmla="*/ 627567 w 638189"/>
                <a:gd name="connsiteY2" fmla="*/ 79701 h 789304"/>
                <a:gd name="connsiteX3" fmla="*/ 638189 w 638189"/>
                <a:gd name="connsiteY3" fmla="*/ 82999 h 789304"/>
                <a:gd name="connsiteX4" fmla="*/ 459142 w 638189"/>
                <a:gd name="connsiteY4" fmla="*/ 297338 h 789304"/>
                <a:gd name="connsiteX5" fmla="*/ 260713 w 638189"/>
                <a:gd name="connsiteY5" fmla="*/ 507963 h 789304"/>
                <a:gd name="connsiteX6" fmla="*/ 18257 w 638189"/>
                <a:gd name="connsiteY6" fmla="*/ 789304 h 789304"/>
                <a:gd name="connsiteX7" fmla="*/ 0 w 638189"/>
                <a:gd name="connsiteY7" fmla="*/ 534751 h 789304"/>
                <a:gd name="connsiteX8" fmla="*/ 147179 w 638189"/>
                <a:gd name="connsiteY8" fmla="*/ 394429 h 789304"/>
                <a:gd name="connsiteX9" fmla="*/ 339004 w 638189"/>
                <a:gd name="connsiteY9" fmla="*/ 190813 h 789304"/>
                <a:gd name="connsiteX10" fmla="*/ 498399 w 638189"/>
                <a:gd name="connsiteY10" fmla="*/ 0 h 789304"/>
                <a:gd name="connsiteX0" fmla="*/ 500238 w 640028"/>
                <a:gd name="connsiteY0" fmla="*/ 0 h 782605"/>
                <a:gd name="connsiteX1" fmla="*/ 534217 w 640028"/>
                <a:gd name="connsiteY1" fmla="*/ 28034 h 782605"/>
                <a:gd name="connsiteX2" fmla="*/ 629406 w 640028"/>
                <a:gd name="connsiteY2" fmla="*/ 79701 h 782605"/>
                <a:gd name="connsiteX3" fmla="*/ 640028 w 640028"/>
                <a:gd name="connsiteY3" fmla="*/ 82999 h 782605"/>
                <a:gd name="connsiteX4" fmla="*/ 460981 w 640028"/>
                <a:gd name="connsiteY4" fmla="*/ 297338 h 782605"/>
                <a:gd name="connsiteX5" fmla="*/ 262552 w 640028"/>
                <a:gd name="connsiteY5" fmla="*/ 507963 h 782605"/>
                <a:gd name="connsiteX6" fmla="*/ 0 w 640028"/>
                <a:gd name="connsiteY6" fmla="*/ 782605 h 782605"/>
                <a:gd name="connsiteX7" fmla="*/ 1839 w 640028"/>
                <a:gd name="connsiteY7" fmla="*/ 534751 h 782605"/>
                <a:gd name="connsiteX8" fmla="*/ 149018 w 640028"/>
                <a:gd name="connsiteY8" fmla="*/ 394429 h 782605"/>
                <a:gd name="connsiteX9" fmla="*/ 340843 w 640028"/>
                <a:gd name="connsiteY9" fmla="*/ 190813 h 782605"/>
                <a:gd name="connsiteX10" fmla="*/ 500238 w 640028"/>
                <a:gd name="connsiteY10" fmla="*/ 0 h 782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0028" h="782605">
                  <a:moveTo>
                    <a:pt x="500238" y="0"/>
                  </a:moveTo>
                  <a:lnTo>
                    <a:pt x="534217" y="28034"/>
                  </a:lnTo>
                  <a:cubicBezTo>
                    <a:pt x="564029" y="48175"/>
                    <a:pt x="595884" y="65523"/>
                    <a:pt x="629406" y="79701"/>
                  </a:cubicBezTo>
                  <a:lnTo>
                    <a:pt x="640028" y="82999"/>
                  </a:lnTo>
                  <a:lnTo>
                    <a:pt x="460981" y="297338"/>
                  </a:lnTo>
                  <a:cubicBezTo>
                    <a:pt x="396937" y="369513"/>
                    <a:pt x="330761" y="439755"/>
                    <a:pt x="262552" y="507963"/>
                  </a:cubicBezTo>
                  <a:lnTo>
                    <a:pt x="0" y="782605"/>
                  </a:lnTo>
                  <a:lnTo>
                    <a:pt x="1839" y="534751"/>
                  </a:lnTo>
                  <a:lnTo>
                    <a:pt x="149018" y="394429"/>
                  </a:lnTo>
                  <a:cubicBezTo>
                    <a:pt x="214957" y="328491"/>
                    <a:pt x="278930" y="260587"/>
                    <a:pt x="340843" y="190813"/>
                  </a:cubicBezTo>
                  <a:lnTo>
                    <a:pt x="50023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24" name="Oval 8"/>
            <p:cNvSpPr/>
            <p:nvPr/>
          </p:nvSpPr>
          <p:spPr>
            <a:xfrm>
              <a:off x="3495286" y="6219498"/>
              <a:ext cx="458635" cy="45863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9"/>
            <p:cNvSpPr/>
            <p:nvPr/>
          </p:nvSpPr>
          <p:spPr>
            <a:xfrm>
              <a:off x="3495286" y="6770794"/>
              <a:ext cx="458635" cy="45863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10"/>
            <p:cNvSpPr/>
            <p:nvPr/>
          </p:nvSpPr>
          <p:spPr>
            <a:xfrm>
              <a:off x="3265969" y="7322090"/>
              <a:ext cx="458635" cy="4586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TextBox 47"/>
            <p:cNvSpPr txBox="1"/>
            <p:nvPr/>
          </p:nvSpPr>
          <p:spPr>
            <a:xfrm>
              <a:off x="3715761" y="5697584"/>
              <a:ext cx="994297" cy="353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50000"/>
                    </a:schemeClr>
                  </a:solidFill>
                </a:rPr>
                <a:t>ON / OFF</a:t>
              </a:r>
            </a:p>
          </p:txBody>
        </p:sp>
        <p:sp>
          <p:nvSpPr>
            <p:cNvPr id="41" name="TextBox 51"/>
            <p:cNvSpPr txBox="1"/>
            <p:nvPr/>
          </p:nvSpPr>
          <p:spPr>
            <a:xfrm>
              <a:off x="3919836" y="6265343"/>
              <a:ext cx="1754662" cy="353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75000"/>
                    </a:schemeClr>
                  </a:solidFill>
                </a:rPr>
                <a:t>MANUAL SETTING</a:t>
              </a:r>
            </a:p>
          </p:txBody>
        </p:sp>
        <p:sp>
          <p:nvSpPr>
            <p:cNvPr id="29" name="TextBox 54"/>
            <p:cNvSpPr txBox="1"/>
            <p:nvPr/>
          </p:nvSpPr>
          <p:spPr>
            <a:xfrm>
              <a:off x="3927549" y="6830225"/>
              <a:ext cx="1532902" cy="353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ln w="3175">
                    <a:solidFill>
                      <a:schemeClr val="tx1"/>
                    </a:solidFill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“OUT” BUTTON</a:t>
              </a:r>
            </a:p>
          </p:txBody>
        </p:sp>
        <p:sp>
          <p:nvSpPr>
            <p:cNvPr id="31" name="Oval 60"/>
            <p:cNvSpPr/>
            <p:nvPr/>
          </p:nvSpPr>
          <p:spPr>
            <a:xfrm>
              <a:off x="3552767" y="6278871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61"/>
            <p:cNvSpPr/>
            <p:nvPr/>
          </p:nvSpPr>
          <p:spPr>
            <a:xfrm>
              <a:off x="3552767" y="68263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62"/>
            <p:cNvSpPr/>
            <p:nvPr/>
          </p:nvSpPr>
          <p:spPr>
            <a:xfrm>
              <a:off x="3326025" y="7379570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320229" y="5658888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1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3548680" y="6221961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2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3557406" y="6772500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3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3320243" y="7332628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4</a:t>
              </a:r>
            </a:p>
          </p:txBody>
        </p:sp>
        <p:grpSp>
          <p:nvGrpSpPr>
            <p:cNvPr id="38" name="Groupe 37"/>
            <p:cNvGrpSpPr/>
            <p:nvPr/>
          </p:nvGrpSpPr>
          <p:grpSpPr>
            <a:xfrm>
              <a:off x="3696603" y="7378938"/>
              <a:ext cx="2923379" cy="421149"/>
              <a:chOff x="3696603" y="7378938"/>
              <a:chExt cx="2923379" cy="421149"/>
            </a:xfrm>
          </p:grpSpPr>
          <p:sp>
            <p:nvSpPr>
              <p:cNvPr id="39" name="TextBox 57"/>
              <p:cNvSpPr txBox="1"/>
              <p:nvPr/>
            </p:nvSpPr>
            <p:spPr>
              <a:xfrm>
                <a:off x="3696603" y="7378938"/>
                <a:ext cx="1511209" cy="3537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350" b="1" cap="all" dirty="0">
                    <a:ln w="3175">
                      <a:solidFill>
                        <a:schemeClr val="tx1"/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“PRG” BUTTON</a:t>
                </a:r>
              </a:p>
            </p:txBody>
          </p:sp>
          <p:sp>
            <p:nvSpPr>
              <p:cNvPr id="40" name="TextBox 55"/>
              <p:cNvSpPr txBox="1"/>
              <p:nvPr/>
            </p:nvSpPr>
            <p:spPr>
              <a:xfrm>
                <a:off x="3718648" y="7527988"/>
                <a:ext cx="2901334" cy="272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endParaRPr lang="en-US" sz="9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8" name="Oval 5"/>
          <p:cNvSpPr/>
          <p:nvPr/>
        </p:nvSpPr>
        <p:spPr>
          <a:xfrm>
            <a:off x="4496440" y="3858675"/>
            <a:ext cx="311507" cy="31150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Oval 59"/>
          <p:cNvSpPr/>
          <p:nvPr/>
        </p:nvSpPr>
        <p:spPr>
          <a:xfrm>
            <a:off x="4537386" y="3897716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ZoneTexte 49"/>
          <p:cNvSpPr txBox="1"/>
          <p:nvPr/>
        </p:nvSpPr>
        <p:spPr>
          <a:xfrm>
            <a:off x="4522097" y="3868665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1</a:t>
            </a:r>
          </a:p>
        </p:txBody>
      </p:sp>
      <p:sp>
        <p:nvSpPr>
          <p:cNvPr id="52" name="Oval 5"/>
          <p:cNvSpPr/>
          <p:nvPr/>
        </p:nvSpPr>
        <p:spPr>
          <a:xfrm>
            <a:off x="5189311" y="3862911"/>
            <a:ext cx="311507" cy="31150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53" name="Oval 59"/>
          <p:cNvSpPr/>
          <p:nvPr/>
        </p:nvSpPr>
        <p:spPr>
          <a:xfrm>
            <a:off x="5228352" y="3901952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ZoneTexte 53"/>
          <p:cNvSpPr txBox="1"/>
          <p:nvPr/>
        </p:nvSpPr>
        <p:spPr>
          <a:xfrm>
            <a:off x="5213698" y="3878617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2</a:t>
            </a:r>
          </a:p>
        </p:txBody>
      </p:sp>
      <p:sp>
        <p:nvSpPr>
          <p:cNvPr id="56" name="Oval 5"/>
          <p:cNvSpPr/>
          <p:nvPr/>
        </p:nvSpPr>
        <p:spPr>
          <a:xfrm>
            <a:off x="5836473" y="3865526"/>
            <a:ext cx="311507" cy="31150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57" name="Oval 59"/>
          <p:cNvSpPr/>
          <p:nvPr/>
        </p:nvSpPr>
        <p:spPr>
          <a:xfrm>
            <a:off x="5875514" y="3904566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ZoneTexte 57"/>
          <p:cNvSpPr txBox="1"/>
          <p:nvPr/>
        </p:nvSpPr>
        <p:spPr>
          <a:xfrm>
            <a:off x="5863400" y="3873612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3</a:t>
            </a:r>
          </a:p>
        </p:txBody>
      </p:sp>
      <p:sp>
        <p:nvSpPr>
          <p:cNvPr id="60" name="Oval 5"/>
          <p:cNvSpPr/>
          <p:nvPr/>
        </p:nvSpPr>
        <p:spPr>
          <a:xfrm>
            <a:off x="6553114" y="3865526"/>
            <a:ext cx="311507" cy="31150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61" name="Oval 59"/>
          <p:cNvSpPr/>
          <p:nvPr/>
        </p:nvSpPr>
        <p:spPr>
          <a:xfrm>
            <a:off x="6592155" y="3904566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ZoneTexte 61"/>
          <p:cNvSpPr txBox="1"/>
          <p:nvPr/>
        </p:nvSpPr>
        <p:spPr>
          <a:xfrm>
            <a:off x="6572420" y="3881232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4</a:t>
            </a:r>
          </a:p>
        </p:txBody>
      </p:sp>
      <p:grpSp>
        <p:nvGrpSpPr>
          <p:cNvPr id="63" name="Groupe 62"/>
          <p:cNvGrpSpPr/>
          <p:nvPr/>
        </p:nvGrpSpPr>
        <p:grpSpPr>
          <a:xfrm flipH="1">
            <a:off x="4040879" y="5155658"/>
            <a:ext cx="3356872" cy="2115298"/>
            <a:chOff x="3211791" y="5485307"/>
            <a:chExt cx="3599737" cy="2464994"/>
          </a:xfrm>
        </p:grpSpPr>
        <p:sp>
          <p:nvSpPr>
            <p:cNvPr id="64" name="Freeform 33"/>
            <p:cNvSpPr/>
            <p:nvPr/>
          </p:nvSpPr>
          <p:spPr>
            <a:xfrm>
              <a:off x="3574280" y="6037282"/>
              <a:ext cx="131383" cy="237906"/>
            </a:xfrm>
            <a:custGeom>
              <a:avLst/>
              <a:gdLst>
                <a:gd name="connsiteX0" fmla="*/ 135550 w 391928"/>
                <a:gd name="connsiteY0" fmla="*/ 0 h 709696"/>
                <a:gd name="connsiteX1" fmla="*/ 213310 w 391928"/>
                <a:gd name="connsiteY1" fmla="*/ 172002 h 709696"/>
                <a:gd name="connsiteX2" fmla="*/ 375545 w 391928"/>
                <a:gd name="connsiteY2" fmla="*/ 615260 h 709696"/>
                <a:gd name="connsiteX3" fmla="*/ 391928 w 391928"/>
                <a:gd name="connsiteY3" fmla="*/ 672955 h 709696"/>
                <a:gd name="connsiteX4" fmla="*/ 335492 w 391928"/>
                <a:gd name="connsiteY4" fmla="*/ 678644 h 709696"/>
                <a:gd name="connsiteX5" fmla="*/ 235461 w 391928"/>
                <a:gd name="connsiteY5" fmla="*/ 709696 h 709696"/>
                <a:gd name="connsiteX6" fmla="*/ 222202 w 391928"/>
                <a:gd name="connsiteY6" fmla="*/ 663006 h 709696"/>
                <a:gd name="connsiteX7" fmla="*/ 65367 w 391928"/>
                <a:gd name="connsiteY7" fmla="*/ 234500 h 709696"/>
                <a:gd name="connsiteX8" fmla="*/ 0 w 391928"/>
                <a:gd name="connsiteY8" fmla="*/ 89913 h 709696"/>
                <a:gd name="connsiteX9" fmla="*/ 77670 w 391928"/>
                <a:gd name="connsiteY9" fmla="*/ 47755 h 709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8" h="709696">
                  <a:moveTo>
                    <a:pt x="135550" y="0"/>
                  </a:moveTo>
                  <a:lnTo>
                    <a:pt x="213310" y="172002"/>
                  </a:lnTo>
                  <a:cubicBezTo>
                    <a:pt x="274344" y="316302"/>
                    <a:pt x="328557" y="464190"/>
                    <a:pt x="375545" y="615260"/>
                  </a:cubicBezTo>
                  <a:lnTo>
                    <a:pt x="391928" y="672955"/>
                  </a:lnTo>
                  <a:lnTo>
                    <a:pt x="335492" y="678644"/>
                  </a:lnTo>
                  <a:lnTo>
                    <a:pt x="235461" y="709696"/>
                  </a:lnTo>
                  <a:lnTo>
                    <a:pt x="222202" y="663006"/>
                  </a:lnTo>
                  <a:cubicBezTo>
                    <a:pt x="176778" y="516963"/>
                    <a:pt x="124370" y="373998"/>
                    <a:pt x="65367" y="234500"/>
                  </a:cubicBezTo>
                  <a:lnTo>
                    <a:pt x="0" y="89913"/>
                  </a:lnTo>
                  <a:lnTo>
                    <a:pt x="77670" y="4775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65" name="Freeform 28"/>
            <p:cNvSpPr/>
            <p:nvPr/>
          </p:nvSpPr>
          <p:spPr>
            <a:xfrm>
              <a:off x="3211792" y="5485307"/>
              <a:ext cx="213564" cy="265924"/>
            </a:xfrm>
            <a:custGeom>
              <a:avLst/>
              <a:gdLst>
                <a:gd name="connsiteX0" fmla="*/ 0 w 637083"/>
                <a:gd name="connsiteY0" fmla="*/ 0 h 535008"/>
                <a:gd name="connsiteX1" fmla="*/ 232616 w 637083"/>
                <a:gd name="connsiteY1" fmla="*/ 0 h 535008"/>
                <a:gd name="connsiteX2" fmla="*/ 260711 w 637083"/>
                <a:gd name="connsiteY2" fmla="*/ 26787 h 535008"/>
                <a:gd name="connsiteX3" fmla="*/ 572096 w 637083"/>
                <a:gd name="connsiteY3" fmla="*/ 369396 h 535008"/>
                <a:gd name="connsiteX4" fmla="*/ 637083 w 637083"/>
                <a:gd name="connsiteY4" fmla="*/ 452093 h 535008"/>
                <a:gd name="connsiteX5" fmla="*/ 627565 w 637083"/>
                <a:gd name="connsiteY5" fmla="*/ 455048 h 535008"/>
                <a:gd name="connsiteX6" fmla="*/ 532376 w 637083"/>
                <a:gd name="connsiteY6" fmla="*/ 506715 h 535008"/>
                <a:gd name="connsiteX7" fmla="*/ 498084 w 637083"/>
                <a:gd name="connsiteY7" fmla="*/ 535008 h 535008"/>
                <a:gd name="connsiteX8" fmla="*/ 448199 w 637083"/>
                <a:gd name="connsiteY8" fmla="*/ 471528 h 535008"/>
                <a:gd name="connsiteX9" fmla="*/ 147177 w 637083"/>
                <a:gd name="connsiteY9" fmla="*/ 140321 h 535008"/>
                <a:gd name="connsiteX0" fmla="*/ 0 w 637083"/>
                <a:gd name="connsiteY0" fmla="*/ 0 h 535008"/>
                <a:gd name="connsiteX1" fmla="*/ 232616 w 637083"/>
                <a:gd name="connsiteY1" fmla="*/ 0 h 535008"/>
                <a:gd name="connsiteX2" fmla="*/ 297273 w 637083"/>
                <a:gd name="connsiteY2" fmla="*/ 59899 h 535008"/>
                <a:gd name="connsiteX3" fmla="*/ 572096 w 637083"/>
                <a:gd name="connsiteY3" fmla="*/ 369396 h 535008"/>
                <a:gd name="connsiteX4" fmla="*/ 637083 w 637083"/>
                <a:gd name="connsiteY4" fmla="*/ 452093 h 535008"/>
                <a:gd name="connsiteX5" fmla="*/ 627565 w 637083"/>
                <a:gd name="connsiteY5" fmla="*/ 455048 h 535008"/>
                <a:gd name="connsiteX6" fmla="*/ 532376 w 637083"/>
                <a:gd name="connsiteY6" fmla="*/ 506715 h 535008"/>
                <a:gd name="connsiteX7" fmla="*/ 498084 w 637083"/>
                <a:gd name="connsiteY7" fmla="*/ 535008 h 535008"/>
                <a:gd name="connsiteX8" fmla="*/ 448199 w 637083"/>
                <a:gd name="connsiteY8" fmla="*/ 471528 h 535008"/>
                <a:gd name="connsiteX9" fmla="*/ 147177 w 637083"/>
                <a:gd name="connsiteY9" fmla="*/ 140321 h 535008"/>
                <a:gd name="connsiteX10" fmla="*/ 0 w 637083"/>
                <a:gd name="connsiteY10" fmla="*/ 0 h 535008"/>
                <a:gd name="connsiteX0" fmla="*/ 0 w 637083"/>
                <a:gd name="connsiteY0" fmla="*/ 245023 h 780031"/>
                <a:gd name="connsiteX1" fmla="*/ 7140 w 637083"/>
                <a:gd name="connsiteY1" fmla="*/ 0 h 780031"/>
                <a:gd name="connsiteX2" fmla="*/ 297273 w 637083"/>
                <a:gd name="connsiteY2" fmla="*/ 304922 h 780031"/>
                <a:gd name="connsiteX3" fmla="*/ 572096 w 637083"/>
                <a:gd name="connsiteY3" fmla="*/ 614419 h 780031"/>
                <a:gd name="connsiteX4" fmla="*/ 637083 w 637083"/>
                <a:gd name="connsiteY4" fmla="*/ 697116 h 780031"/>
                <a:gd name="connsiteX5" fmla="*/ 627565 w 637083"/>
                <a:gd name="connsiteY5" fmla="*/ 700071 h 780031"/>
                <a:gd name="connsiteX6" fmla="*/ 532376 w 637083"/>
                <a:gd name="connsiteY6" fmla="*/ 751738 h 780031"/>
                <a:gd name="connsiteX7" fmla="*/ 498084 w 637083"/>
                <a:gd name="connsiteY7" fmla="*/ 780031 h 780031"/>
                <a:gd name="connsiteX8" fmla="*/ 448199 w 637083"/>
                <a:gd name="connsiteY8" fmla="*/ 716551 h 780031"/>
                <a:gd name="connsiteX9" fmla="*/ 147177 w 637083"/>
                <a:gd name="connsiteY9" fmla="*/ 385344 h 780031"/>
                <a:gd name="connsiteX10" fmla="*/ 0 w 637083"/>
                <a:gd name="connsiteY10" fmla="*/ 245023 h 780031"/>
                <a:gd name="connsiteX0" fmla="*/ 17236 w 654319"/>
                <a:gd name="connsiteY0" fmla="*/ 264890 h 799898"/>
                <a:gd name="connsiteX1" fmla="*/ 0 w 654319"/>
                <a:gd name="connsiteY1" fmla="*/ 0 h 799898"/>
                <a:gd name="connsiteX2" fmla="*/ 314509 w 654319"/>
                <a:gd name="connsiteY2" fmla="*/ 324789 h 799898"/>
                <a:gd name="connsiteX3" fmla="*/ 589332 w 654319"/>
                <a:gd name="connsiteY3" fmla="*/ 634286 h 799898"/>
                <a:gd name="connsiteX4" fmla="*/ 654319 w 654319"/>
                <a:gd name="connsiteY4" fmla="*/ 716983 h 799898"/>
                <a:gd name="connsiteX5" fmla="*/ 644801 w 654319"/>
                <a:gd name="connsiteY5" fmla="*/ 719938 h 799898"/>
                <a:gd name="connsiteX6" fmla="*/ 549612 w 654319"/>
                <a:gd name="connsiteY6" fmla="*/ 771605 h 799898"/>
                <a:gd name="connsiteX7" fmla="*/ 515320 w 654319"/>
                <a:gd name="connsiteY7" fmla="*/ 799898 h 799898"/>
                <a:gd name="connsiteX8" fmla="*/ 465435 w 654319"/>
                <a:gd name="connsiteY8" fmla="*/ 736418 h 799898"/>
                <a:gd name="connsiteX9" fmla="*/ 164413 w 654319"/>
                <a:gd name="connsiteY9" fmla="*/ 405211 h 799898"/>
                <a:gd name="connsiteX10" fmla="*/ 17236 w 654319"/>
                <a:gd name="connsiteY10" fmla="*/ 264890 h 799898"/>
                <a:gd name="connsiteX0" fmla="*/ 0 w 637083"/>
                <a:gd name="connsiteY0" fmla="*/ 258268 h 793276"/>
                <a:gd name="connsiteX1" fmla="*/ 7140 w 637083"/>
                <a:gd name="connsiteY1" fmla="*/ 0 h 793276"/>
                <a:gd name="connsiteX2" fmla="*/ 297273 w 637083"/>
                <a:gd name="connsiteY2" fmla="*/ 318167 h 793276"/>
                <a:gd name="connsiteX3" fmla="*/ 572096 w 637083"/>
                <a:gd name="connsiteY3" fmla="*/ 627664 h 793276"/>
                <a:gd name="connsiteX4" fmla="*/ 637083 w 637083"/>
                <a:gd name="connsiteY4" fmla="*/ 710361 h 793276"/>
                <a:gd name="connsiteX5" fmla="*/ 627565 w 637083"/>
                <a:gd name="connsiteY5" fmla="*/ 713316 h 793276"/>
                <a:gd name="connsiteX6" fmla="*/ 532376 w 637083"/>
                <a:gd name="connsiteY6" fmla="*/ 764983 h 793276"/>
                <a:gd name="connsiteX7" fmla="*/ 498084 w 637083"/>
                <a:gd name="connsiteY7" fmla="*/ 793276 h 793276"/>
                <a:gd name="connsiteX8" fmla="*/ 448199 w 637083"/>
                <a:gd name="connsiteY8" fmla="*/ 729796 h 793276"/>
                <a:gd name="connsiteX9" fmla="*/ 147177 w 637083"/>
                <a:gd name="connsiteY9" fmla="*/ 398589 h 793276"/>
                <a:gd name="connsiteX10" fmla="*/ 0 w 637083"/>
                <a:gd name="connsiteY10" fmla="*/ 258268 h 793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7083" h="793276">
                  <a:moveTo>
                    <a:pt x="0" y="258268"/>
                  </a:moveTo>
                  <a:lnTo>
                    <a:pt x="7140" y="0"/>
                  </a:lnTo>
                  <a:cubicBezTo>
                    <a:pt x="16505" y="8929"/>
                    <a:pt x="287908" y="309238"/>
                    <a:pt x="297273" y="318167"/>
                  </a:cubicBezTo>
                  <a:cubicBezTo>
                    <a:pt x="406407" y="427301"/>
                    <a:pt x="473774" y="508527"/>
                    <a:pt x="572096" y="627664"/>
                  </a:cubicBezTo>
                  <a:lnTo>
                    <a:pt x="637083" y="710361"/>
                  </a:lnTo>
                  <a:lnTo>
                    <a:pt x="627565" y="713316"/>
                  </a:lnTo>
                  <a:cubicBezTo>
                    <a:pt x="594043" y="727495"/>
                    <a:pt x="562188" y="744842"/>
                    <a:pt x="532376" y="764983"/>
                  </a:cubicBezTo>
                  <a:lnTo>
                    <a:pt x="498084" y="793276"/>
                  </a:lnTo>
                  <a:lnTo>
                    <a:pt x="448199" y="729796"/>
                  </a:lnTo>
                  <a:cubicBezTo>
                    <a:pt x="353150" y="614624"/>
                    <a:pt x="252679" y="504091"/>
                    <a:pt x="147177" y="398589"/>
                  </a:cubicBezTo>
                  <a:lnTo>
                    <a:pt x="0" y="25826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66" name="Oval 5"/>
            <p:cNvSpPr/>
            <p:nvPr/>
          </p:nvSpPr>
          <p:spPr>
            <a:xfrm>
              <a:off x="3265969" y="5668202"/>
              <a:ext cx="458635" cy="458635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59"/>
            <p:cNvSpPr/>
            <p:nvPr/>
          </p:nvSpPr>
          <p:spPr>
            <a:xfrm>
              <a:off x="3323449" y="57256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Freeform 38"/>
            <p:cNvSpPr/>
            <p:nvPr/>
          </p:nvSpPr>
          <p:spPr>
            <a:xfrm>
              <a:off x="3716402" y="6630525"/>
              <a:ext cx="56479" cy="187878"/>
            </a:xfrm>
            <a:custGeom>
              <a:avLst/>
              <a:gdLst>
                <a:gd name="connsiteX0" fmla="*/ 159774 w 168482"/>
                <a:gd name="connsiteY0" fmla="*/ 0 h 560459"/>
                <a:gd name="connsiteX1" fmla="*/ 162205 w 168482"/>
                <a:gd name="connsiteY1" fmla="*/ 31959 h 560459"/>
                <a:gd name="connsiteX2" fmla="*/ 168482 w 168482"/>
                <a:gd name="connsiteY2" fmla="*/ 280229 h 560459"/>
                <a:gd name="connsiteX3" fmla="*/ 162205 w 168482"/>
                <a:gd name="connsiteY3" fmla="*/ 528499 h 560459"/>
                <a:gd name="connsiteX4" fmla="*/ 159774 w 168482"/>
                <a:gd name="connsiteY4" fmla="*/ 560459 h 560459"/>
                <a:gd name="connsiteX5" fmla="*/ 137402 w 168482"/>
                <a:gd name="connsiteY5" fmla="*/ 553514 h 560459"/>
                <a:gd name="connsiteX6" fmla="*/ 24465 w 168482"/>
                <a:gd name="connsiteY6" fmla="*/ 542129 h 560459"/>
                <a:gd name="connsiteX7" fmla="*/ 0 w 168482"/>
                <a:gd name="connsiteY7" fmla="*/ 544595 h 560459"/>
                <a:gd name="connsiteX8" fmla="*/ 1853 w 168482"/>
                <a:gd name="connsiteY8" fmla="*/ 520237 h 560459"/>
                <a:gd name="connsiteX9" fmla="*/ 7921 w 168482"/>
                <a:gd name="connsiteY9" fmla="*/ 280229 h 560459"/>
                <a:gd name="connsiteX10" fmla="*/ 1853 w 168482"/>
                <a:gd name="connsiteY10" fmla="*/ 40222 h 560459"/>
                <a:gd name="connsiteX11" fmla="*/ 0 w 168482"/>
                <a:gd name="connsiteY11" fmla="*/ 15863 h 560459"/>
                <a:gd name="connsiteX12" fmla="*/ 24465 w 168482"/>
                <a:gd name="connsiteY12" fmla="*/ 18329 h 560459"/>
                <a:gd name="connsiteX13" fmla="*/ 137402 w 168482"/>
                <a:gd name="connsiteY13" fmla="*/ 6944 h 560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482" h="560459">
                  <a:moveTo>
                    <a:pt x="159774" y="0"/>
                  </a:moveTo>
                  <a:lnTo>
                    <a:pt x="162205" y="31959"/>
                  </a:lnTo>
                  <a:cubicBezTo>
                    <a:pt x="166373" y="114190"/>
                    <a:pt x="168482" y="196963"/>
                    <a:pt x="168482" y="280229"/>
                  </a:cubicBezTo>
                  <a:cubicBezTo>
                    <a:pt x="168482" y="363495"/>
                    <a:pt x="166373" y="446269"/>
                    <a:pt x="162205" y="528499"/>
                  </a:cubicBezTo>
                  <a:lnTo>
                    <a:pt x="159774" y="560459"/>
                  </a:lnTo>
                  <a:lnTo>
                    <a:pt x="137402" y="553514"/>
                  </a:lnTo>
                  <a:cubicBezTo>
                    <a:pt x="100923" y="546049"/>
                    <a:pt x="63152" y="542129"/>
                    <a:pt x="24465" y="542129"/>
                  </a:cubicBezTo>
                  <a:lnTo>
                    <a:pt x="0" y="544595"/>
                  </a:lnTo>
                  <a:lnTo>
                    <a:pt x="1853" y="520237"/>
                  </a:lnTo>
                  <a:cubicBezTo>
                    <a:pt x="5882" y="440743"/>
                    <a:pt x="7921" y="360724"/>
                    <a:pt x="7921" y="280229"/>
                  </a:cubicBezTo>
                  <a:cubicBezTo>
                    <a:pt x="7921" y="199734"/>
                    <a:pt x="5882" y="119716"/>
                    <a:pt x="1853" y="40222"/>
                  </a:cubicBezTo>
                  <a:lnTo>
                    <a:pt x="0" y="15863"/>
                  </a:lnTo>
                  <a:lnTo>
                    <a:pt x="24465" y="18329"/>
                  </a:lnTo>
                  <a:cubicBezTo>
                    <a:pt x="63152" y="18329"/>
                    <a:pt x="100923" y="14409"/>
                    <a:pt x="137402" y="694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69" name="Freeform 43"/>
            <p:cNvSpPr/>
            <p:nvPr/>
          </p:nvSpPr>
          <p:spPr>
            <a:xfrm>
              <a:off x="3574283" y="7173740"/>
              <a:ext cx="131381" cy="237743"/>
            </a:xfrm>
            <a:custGeom>
              <a:avLst/>
              <a:gdLst>
                <a:gd name="connsiteX0" fmla="*/ 235454 w 391921"/>
                <a:gd name="connsiteY0" fmla="*/ 0 h 709210"/>
                <a:gd name="connsiteX1" fmla="*/ 335485 w 391921"/>
                <a:gd name="connsiteY1" fmla="*/ 31051 h 709210"/>
                <a:gd name="connsiteX2" fmla="*/ 391921 w 391921"/>
                <a:gd name="connsiteY2" fmla="*/ 36740 h 709210"/>
                <a:gd name="connsiteX3" fmla="*/ 375538 w 391921"/>
                <a:gd name="connsiteY3" fmla="*/ 94436 h 709210"/>
                <a:gd name="connsiteX4" fmla="*/ 166256 w 391921"/>
                <a:gd name="connsiteY4" fmla="*/ 645240 h 709210"/>
                <a:gd name="connsiteX5" fmla="*/ 134954 w 391921"/>
                <a:gd name="connsiteY5" fmla="*/ 709210 h 709210"/>
                <a:gd name="connsiteX6" fmla="*/ 77663 w 391921"/>
                <a:gd name="connsiteY6" fmla="*/ 661940 h 709210"/>
                <a:gd name="connsiteX7" fmla="*/ 0 w 391921"/>
                <a:gd name="connsiteY7" fmla="*/ 619786 h 709210"/>
                <a:gd name="connsiteX8" fmla="*/ 19878 w 391921"/>
                <a:gd name="connsiteY8" fmla="*/ 579163 h 709210"/>
                <a:gd name="connsiteX9" fmla="*/ 222195 w 391921"/>
                <a:gd name="connsiteY9" fmla="*/ 46690 h 7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1" h="709210">
                  <a:moveTo>
                    <a:pt x="235454" y="0"/>
                  </a:moveTo>
                  <a:lnTo>
                    <a:pt x="335485" y="31051"/>
                  </a:lnTo>
                  <a:lnTo>
                    <a:pt x="391921" y="36740"/>
                  </a:lnTo>
                  <a:lnTo>
                    <a:pt x="375538" y="94436"/>
                  </a:lnTo>
                  <a:cubicBezTo>
                    <a:pt x="316803" y="283275"/>
                    <a:pt x="246779" y="467139"/>
                    <a:pt x="166256" y="645240"/>
                  </a:cubicBezTo>
                  <a:lnTo>
                    <a:pt x="134954" y="709210"/>
                  </a:lnTo>
                  <a:lnTo>
                    <a:pt x="77663" y="661940"/>
                  </a:lnTo>
                  <a:lnTo>
                    <a:pt x="0" y="619786"/>
                  </a:lnTo>
                  <a:lnTo>
                    <a:pt x="19878" y="579163"/>
                  </a:lnTo>
                  <a:cubicBezTo>
                    <a:pt x="97722" y="406989"/>
                    <a:pt x="165415" y="229244"/>
                    <a:pt x="222195" y="466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70" name="Freeform 46"/>
            <p:cNvSpPr/>
            <p:nvPr/>
          </p:nvSpPr>
          <p:spPr>
            <a:xfrm>
              <a:off x="3211791" y="7697784"/>
              <a:ext cx="213935" cy="252517"/>
            </a:xfrm>
            <a:custGeom>
              <a:avLst/>
              <a:gdLst>
                <a:gd name="connsiteX0" fmla="*/ 498399 w 638189"/>
                <a:gd name="connsiteY0" fmla="*/ 0 h 534751"/>
                <a:gd name="connsiteX1" fmla="*/ 532378 w 638189"/>
                <a:gd name="connsiteY1" fmla="*/ 28034 h 534751"/>
                <a:gd name="connsiteX2" fmla="*/ 627567 w 638189"/>
                <a:gd name="connsiteY2" fmla="*/ 79701 h 534751"/>
                <a:gd name="connsiteX3" fmla="*/ 638189 w 638189"/>
                <a:gd name="connsiteY3" fmla="*/ 82999 h 534751"/>
                <a:gd name="connsiteX4" fmla="*/ 459142 w 638189"/>
                <a:gd name="connsiteY4" fmla="*/ 297338 h 534751"/>
                <a:gd name="connsiteX5" fmla="*/ 260713 w 638189"/>
                <a:gd name="connsiteY5" fmla="*/ 507963 h 534751"/>
                <a:gd name="connsiteX6" fmla="*/ 232616 w 638189"/>
                <a:gd name="connsiteY6" fmla="*/ 534751 h 534751"/>
                <a:gd name="connsiteX7" fmla="*/ 0 w 638189"/>
                <a:gd name="connsiteY7" fmla="*/ 534751 h 534751"/>
                <a:gd name="connsiteX8" fmla="*/ 147179 w 638189"/>
                <a:gd name="connsiteY8" fmla="*/ 394429 h 534751"/>
                <a:gd name="connsiteX9" fmla="*/ 339004 w 638189"/>
                <a:gd name="connsiteY9" fmla="*/ 190813 h 534751"/>
                <a:gd name="connsiteX0" fmla="*/ 498399 w 638189"/>
                <a:gd name="connsiteY0" fmla="*/ 0 h 753287"/>
                <a:gd name="connsiteX1" fmla="*/ 532378 w 638189"/>
                <a:gd name="connsiteY1" fmla="*/ 28034 h 753287"/>
                <a:gd name="connsiteX2" fmla="*/ 627567 w 638189"/>
                <a:gd name="connsiteY2" fmla="*/ 79701 h 753287"/>
                <a:gd name="connsiteX3" fmla="*/ 638189 w 638189"/>
                <a:gd name="connsiteY3" fmla="*/ 82999 h 753287"/>
                <a:gd name="connsiteX4" fmla="*/ 459142 w 638189"/>
                <a:gd name="connsiteY4" fmla="*/ 297338 h 753287"/>
                <a:gd name="connsiteX5" fmla="*/ 260713 w 638189"/>
                <a:gd name="connsiteY5" fmla="*/ 507963 h 753287"/>
                <a:gd name="connsiteX6" fmla="*/ 1046 w 638189"/>
                <a:gd name="connsiteY6" fmla="*/ 753287 h 753287"/>
                <a:gd name="connsiteX7" fmla="*/ 0 w 638189"/>
                <a:gd name="connsiteY7" fmla="*/ 534751 h 753287"/>
                <a:gd name="connsiteX8" fmla="*/ 147179 w 638189"/>
                <a:gd name="connsiteY8" fmla="*/ 394429 h 753287"/>
                <a:gd name="connsiteX9" fmla="*/ 339004 w 638189"/>
                <a:gd name="connsiteY9" fmla="*/ 190813 h 753287"/>
                <a:gd name="connsiteX10" fmla="*/ 498399 w 638189"/>
                <a:gd name="connsiteY10" fmla="*/ 0 h 753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89" h="753287">
                  <a:moveTo>
                    <a:pt x="498399" y="0"/>
                  </a:moveTo>
                  <a:lnTo>
                    <a:pt x="532378" y="28034"/>
                  </a:lnTo>
                  <a:cubicBezTo>
                    <a:pt x="562190" y="48175"/>
                    <a:pt x="594045" y="65523"/>
                    <a:pt x="627567" y="79701"/>
                  </a:cubicBezTo>
                  <a:lnTo>
                    <a:pt x="638189" y="82999"/>
                  </a:lnTo>
                  <a:lnTo>
                    <a:pt x="459142" y="297338"/>
                  </a:lnTo>
                  <a:cubicBezTo>
                    <a:pt x="395098" y="369513"/>
                    <a:pt x="328922" y="439755"/>
                    <a:pt x="260713" y="507963"/>
                  </a:cubicBezTo>
                  <a:lnTo>
                    <a:pt x="1046" y="753287"/>
                  </a:lnTo>
                  <a:cubicBezTo>
                    <a:pt x="697" y="680442"/>
                    <a:pt x="349" y="607596"/>
                    <a:pt x="0" y="534751"/>
                  </a:cubicBezTo>
                  <a:lnTo>
                    <a:pt x="147179" y="394429"/>
                  </a:lnTo>
                  <a:cubicBezTo>
                    <a:pt x="213118" y="328491"/>
                    <a:pt x="277091" y="260587"/>
                    <a:pt x="339004" y="190813"/>
                  </a:cubicBezTo>
                  <a:lnTo>
                    <a:pt x="49839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71" name="Oval 8"/>
            <p:cNvSpPr/>
            <p:nvPr/>
          </p:nvSpPr>
          <p:spPr>
            <a:xfrm>
              <a:off x="3495287" y="6219498"/>
              <a:ext cx="458635" cy="45863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9"/>
            <p:cNvSpPr/>
            <p:nvPr/>
          </p:nvSpPr>
          <p:spPr>
            <a:xfrm>
              <a:off x="3495286" y="6770794"/>
              <a:ext cx="458635" cy="45863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10"/>
            <p:cNvSpPr/>
            <p:nvPr/>
          </p:nvSpPr>
          <p:spPr>
            <a:xfrm>
              <a:off x="3265969" y="7322090"/>
              <a:ext cx="458635" cy="4586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TextBox 47"/>
            <p:cNvSpPr txBox="1"/>
            <p:nvPr/>
          </p:nvSpPr>
          <p:spPr>
            <a:xfrm>
              <a:off x="3672009" y="5638959"/>
              <a:ext cx="1103929" cy="349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50000"/>
                    </a:schemeClr>
                  </a:solidFill>
                </a:rPr>
                <a:t>DC OUTPUT</a:t>
              </a:r>
            </a:p>
          </p:txBody>
        </p:sp>
        <p:sp>
          <p:nvSpPr>
            <p:cNvPr id="75" name="TextBox 51"/>
            <p:cNvSpPr txBox="1"/>
            <p:nvPr/>
          </p:nvSpPr>
          <p:spPr>
            <a:xfrm>
              <a:off x="3894755" y="6155370"/>
              <a:ext cx="1265651" cy="349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75000"/>
                    </a:schemeClr>
                  </a:solidFill>
                </a:rPr>
                <a:t>COOLING FAN</a:t>
              </a:r>
            </a:p>
          </p:txBody>
        </p:sp>
        <p:sp>
          <p:nvSpPr>
            <p:cNvPr id="76" name="TextBox 54"/>
            <p:cNvSpPr txBox="1"/>
            <p:nvPr/>
          </p:nvSpPr>
          <p:spPr>
            <a:xfrm>
              <a:off x="3903318" y="6752245"/>
              <a:ext cx="1697320" cy="349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75000"/>
                    </a:schemeClr>
                  </a:solidFill>
                </a:rPr>
                <a:t>D-SUB CONNECTOR</a:t>
              </a:r>
            </a:p>
          </p:txBody>
        </p:sp>
        <p:sp>
          <p:nvSpPr>
            <p:cNvPr id="77" name="TextBox 55"/>
            <p:cNvSpPr txBox="1"/>
            <p:nvPr/>
          </p:nvSpPr>
          <p:spPr>
            <a:xfrm>
              <a:off x="3910193" y="6965768"/>
              <a:ext cx="2901335" cy="268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Remote analog control </a:t>
              </a:r>
            </a:p>
          </p:txBody>
        </p:sp>
        <p:sp>
          <p:nvSpPr>
            <p:cNvPr id="78" name="Oval 60"/>
            <p:cNvSpPr/>
            <p:nvPr/>
          </p:nvSpPr>
          <p:spPr>
            <a:xfrm>
              <a:off x="3552767" y="6278871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9" name="Oval 61"/>
            <p:cNvSpPr/>
            <p:nvPr/>
          </p:nvSpPr>
          <p:spPr>
            <a:xfrm>
              <a:off x="3552767" y="68263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0" name="Oval 62"/>
            <p:cNvSpPr/>
            <p:nvPr/>
          </p:nvSpPr>
          <p:spPr>
            <a:xfrm>
              <a:off x="3326025" y="7379570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3300234" y="5675384"/>
              <a:ext cx="347525" cy="379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5</a:t>
              </a: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3542381" y="6233884"/>
              <a:ext cx="347525" cy="379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6</a:t>
              </a: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3544249" y="6782626"/>
              <a:ext cx="347525" cy="379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7</a:t>
              </a: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3311885" y="7335651"/>
              <a:ext cx="347525" cy="379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8</a:t>
              </a:r>
            </a:p>
          </p:txBody>
        </p:sp>
        <p:sp>
          <p:nvSpPr>
            <p:cNvPr id="85" name="TextBox 57"/>
            <p:cNvSpPr txBox="1"/>
            <p:nvPr/>
          </p:nvSpPr>
          <p:spPr>
            <a:xfrm>
              <a:off x="3705945" y="7338974"/>
              <a:ext cx="1307936" cy="34969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POWER INPUT</a:t>
              </a:r>
            </a:p>
          </p:txBody>
        </p:sp>
        <p:sp>
          <p:nvSpPr>
            <p:cNvPr id="86" name="TextBox 55"/>
            <p:cNvSpPr txBox="1"/>
            <p:nvPr/>
          </p:nvSpPr>
          <p:spPr>
            <a:xfrm>
              <a:off x="3920784" y="6385324"/>
              <a:ext cx="2080227" cy="268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Controlled air cooling</a:t>
              </a:r>
            </a:p>
          </p:txBody>
        </p:sp>
        <p:sp>
          <p:nvSpPr>
            <p:cNvPr id="87" name="TextBox 55"/>
            <p:cNvSpPr txBox="1"/>
            <p:nvPr/>
          </p:nvSpPr>
          <p:spPr>
            <a:xfrm>
              <a:off x="3696090" y="5856987"/>
              <a:ext cx="2080227" cy="268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0 to 1200V  /  0 to 20A</a:t>
              </a:r>
            </a:p>
          </p:txBody>
        </p:sp>
        <p:sp>
          <p:nvSpPr>
            <p:cNvPr id="88" name="TextBox 55"/>
            <p:cNvSpPr txBox="1"/>
            <p:nvPr/>
          </p:nvSpPr>
          <p:spPr>
            <a:xfrm>
              <a:off x="3698815" y="7552559"/>
              <a:ext cx="2901335" cy="268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230 </a:t>
              </a:r>
              <a:r>
                <a:rPr lang="en-US" sz="900" dirty="0" err="1">
                  <a:solidFill>
                    <a:schemeClr val="bg1"/>
                  </a:solidFill>
                </a:rPr>
                <a:t>Vac</a:t>
              </a:r>
              <a:r>
                <a:rPr lang="en-US" sz="900" dirty="0">
                  <a:solidFill>
                    <a:schemeClr val="bg1"/>
                  </a:solidFill>
                </a:rPr>
                <a:t> Mono</a:t>
              </a:r>
            </a:p>
          </p:txBody>
        </p:sp>
      </p:grpSp>
      <p:sp>
        <p:nvSpPr>
          <p:cNvPr id="90" name="Oval 5"/>
          <p:cNvSpPr/>
          <p:nvPr/>
        </p:nvSpPr>
        <p:spPr>
          <a:xfrm>
            <a:off x="3700915" y="6820243"/>
            <a:ext cx="311507" cy="31150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1" name="Oval 59"/>
          <p:cNvSpPr/>
          <p:nvPr/>
        </p:nvSpPr>
        <p:spPr>
          <a:xfrm>
            <a:off x="3741861" y="6859284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ZoneTexte 91"/>
          <p:cNvSpPr txBox="1"/>
          <p:nvPr/>
        </p:nvSpPr>
        <p:spPr>
          <a:xfrm>
            <a:off x="3730382" y="6834043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5</a:t>
            </a:r>
          </a:p>
        </p:txBody>
      </p:sp>
      <p:sp>
        <p:nvSpPr>
          <p:cNvPr id="94" name="Oval 5"/>
          <p:cNvSpPr/>
          <p:nvPr/>
        </p:nvSpPr>
        <p:spPr>
          <a:xfrm>
            <a:off x="4646606" y="6826237"/>
            <a:ext cx="311507" cy="31150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95" name="Oval 59"/>
          <p:cNvSpPr/>
          <p:nvPr/>
        </p:nvSpPr>
        <p:spPr>
          <a:xfrm>
            <a:off x="4685647" y="6865278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6" name="ZoneTexte 95"/>
          <p:cNvSpPr txBox="1"/>
          <p:nvPr/>
        </p:nvSpPr>
        <p:spPr>
          <a:xfrm>
            <a:off x="4667183" y="6841943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6</a:t>
            </a:r>
          </a:p>
        </p:txBody>
      </p:sp>
      <p:sp>
        <p:nvSpPr>
          <p:cNvPr id="98" name="Oval 5"/>
          <p:cNvSpPr/>
          <p:nvPr/>
        </p:nvSpPr>
        <p:spPr>
          <a:xfrm>
            <a:off x="4778521" y="8674971"/>
            <a:ext cx="311507" cy="31150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99" name="Oval 59"/>
          <p:cNvSpPr/>
          <p:nvPr/>
        </p:nvSpPr>
        <p:spPr>
          <a:xfrm>
            <a:off x="4817562" y="8714011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ZoneTexte 99"/>
          <p:cNvSpPr txBox="1"/>
          <p:nvPr/>
        </p:nvSpPr>
        <p:spPr>
          <a:xfrm>
            <a:off x="4797828" y="8690677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7</a:t>
            </a:r>
          </a:p>
        </p:txBody>
      </p:sp>
      <p:sp>
        <p:nvSpPr>
          <p:cNvPr id="102" name="Oval 5"/>
          <p:cNvSpPr/>
          <p:nvPr/>
        </p:nvSpPr>
        <p:spPr>
          <a:xfrm>
            <a:off x="6708840" y="8146414"/>
            <a:ext cx="311507" cy="31150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03" name="Oval 59"/>
          <p:cNvSpPr/>
          <p:nvPr/>
        </p:nvSpPr>
        <p:spPr>
          <a:xfrm>
            <a:off x="6747881" y="8185454"/>
            <a:ext cx="233426" cy="233426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ZoneTexte 103"/>
          <p:cNvSpPr txBox="1"/>
          <p:nvPr/>
        </p:nvSpPr>
        <p:spPr>
          <a:xfrm>
            <a:off x="6731956" y="8158310"/>
            <a:ext cx="23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8</a:t>
            </a:r>
          </a:p>
        </p:txBody>
      </p:sp>
      <p:pic>
        <p:nvPicPr>
          <p:cNvPr id="106" name="Image 105">
            <a:extLst>
              <a:ext uri="{FF2B5EF4-FFF2-40B4-BE49-F238E27FC236}">
                <a16:creationId xmlns:a16="http://schemas.microsoft.com/office/drawing/2014/main" id="{57B29899-CED8-4BD5-A35D-4DF3F0FD8E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39" y="247650"/>
            <a:ext cx="291261" cy="145252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040" y="2099832"/>
            <a:ext cx="3723275" cy="2333252"/>
          </a:xfrm>
          <a:prstGeom prst="rect">
            <a:avLst/>
          </a:prstGeom>
        </p:spPr>
      </p:pic>
      <p:cxnSp>
        <p:nvCxnSpPr>
          <p:cNvPr id="108" name="Connecteur droit avec flèche 107"/>
          <p:cNvCxnSpPr/>
          <p:nvPr/>
        </p:nvCxnSpPr>
        <p:spPr>
          <a:xfrm flipH="1" flipV="1">
            <a:off x="4114800" y="3509750"/>
            <a:ext cx="416897" cy="378408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avec flèche 108"/>
          <p:cNvCxnSpPr/>
          <p:nvPr/>
        </p:nvCxnSpPr>
        <p:spPr>
          <a:xfrm flipH="1" flipV="1">
            <a:off x="4817562" y="3413760"/>
            <a:ext cx="469816" cy="459852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avec flèche 109"/>
          <p:cNvCxnSpPr/>
          <p:nvPr/>
        </p:nvCxnSpPr>
        <p:spPr>
          <a:xfrm flipH="1" flipV="1">
            <a:off x="5228352" y="3174521"/>
            <a:ext cx="650352" cy="727275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avec flèche 111"/>
          <p:cNvCxnSpPr/>
          <p:nvPr/>
        </p:nvCxnSpPr>
        <p:spPr>
          <a:xfrm flipH="1" flipV="1">
            <a:off x="5543198" y="3105509"/>
            <a:ext cx="1071724" cy="796662"/>
          </a:xfrm>
          <a:prstGeom prst="straightConnector1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Image 1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620" y="7130355"/>
            <a:ext cx="2913540" cy="1721974"/>
          </a:xfrm>
          <a:prstGeom prst="rect">
            <a:avLst/>
          </a:prstGeom>
        </p:spPr>
      </p:pic>
      <p:cxnSp>
        <p:nvCxnSpPr>
          <p:cNvPr id="93" name="Connecteur droit avec flèche 92"/>
          <p:cNvCxnSpPr>
            <a:stCxn id="96" idx="2"/>
          </p:cNvCxnSpPr>
          <p:nvPr/>
        </p:nvCxnSpPr>
        <p:spPr>
          <a:xfrm>
            <a:off x="4785204" y="7118942"/>
            <a:ext cx="161154" cy="482384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>
            <a:off x="3865822" y="7110432"/>
            <a:ext cx="342715" cy="106199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/>
          <p:cNvCxnSpPr/>
          <p:nvPr/>
        </p:nvCxnSpPr>
        <p:spPr>
          <a:xfrm flipH="1" flipV="1">
            <a:off x="5999887" y="8296809"/>
            <a:ext cx="740303" cy="4075"/>
          </a:xfrm>
          <a:prstGeom prst="straightConnector1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/>
          <p:cNvCxnSpPr>
            <a:stCxn id="100" idx="1"/>
          </p:cNvCxnSpPr>
          <p:nvPr/>
        </p:nvCxnSpPr>
        <p:spPr>
          <a:xfrm flipH="1" flipV="1">
            <a:off x="4453551" y="7932593"/>
            <a:ext cx="344277" cy="896584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Image 104">
            <a:extLst>
              <a:ext uri="{FF2B5EF4-FFF2-40B4-BE49-F238E27FC236}">
                <a16:creationId xmlns:a16="http://schemas.microsoft.com/office/drawing/2014/main" id="{09063AE6-AAEF-467E-9165-3F0CCCA4F59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540" y="123180"/>
            <a:ext cx="245927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89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5192</TotalTime>
  <Words>643</Words>
  <Application>Microsoft Office PowerPoint</Application>
  <PresentationFormat>Personnalisé</PresentationFormat>
  <Paragraphs>146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Coline LELOUP</cp:lastModifiedBy>
  <cp:revision>83</cp:revision>
  <cp:lastPrinted>2017-11-15T15:37:05Z</cp:lastPrinted>
  <dcterms:created xsi:type="dcterms:W3CDTF">2016-08-19T08:14:42Z</dcterms:created>
  <dcterms:modified xsi:type="dcterms:W3CDTF">2021-11-30T12:49:50Z</dcterms:modified>
</cp:coreProperties>
</file>