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33" r:id="rId2"/>
    <p:sldId id="3147" r:id="rId3"/>
    <p:sldId id="3137" r:id="rId4"/>
  </p:sldIdLst>
  <p:sldSz cx="12192000" cy="68580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6433" autoAdjust="0"/>
  </p:normalViewPr>
  <p:slideViewPr>
    <p:cSldViewPr snapToGrid="0">
      <p:cViewPr varScale="1">
        <p:scale>
          <a:sx n="113" d="100"/>
          <a:sy n="113" d="100"/>
        </p:scale>
        <p:origin x="43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716532B2-B596-4F47-8A5D-85CAA3689E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C5D2B1DB-4BB2-468B-A6BD-53188ED8C5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8BED6DCA-E215-42DC-9F00-51AA89D0C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7056EFFA-C80F-48D3-99F9-9AA65AC49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AA0E9C5B-FD98-4E3B-94C7-04D37166E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8430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E565F9DD-41A5-4F19-9290-7FDDB2991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1DEE361E-2DC7-416A-BD3B-30FB041833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40770F46-A77C-42AE-BD3D-BD2C3A8EE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F7F5BE25-A3C8-43B3-9B7D-37B5BC1C4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66991841-1B4D-4F05-8C1B-9A1DA05A3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3728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xmlns="" id="{D485D472-C89A-4CE6-8D38-A2B52AABF8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10D74BD0-283C-4DE8-9AD7-49FDD8DC9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A3C194D9-3B50-42D3-9995-52CDCDADF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EDC9E071-CDEC-4671-8E81-587DB7C32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F0504DFD-6341-4093-97F0-939EA507D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6072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 1">
    <p:bg>
      <p:bgPr>
        <a:solidFill>
          <a:srgbClr val="2A2B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D55D049D-3F7F-4486-ACB8-0AEF66789DA7}"/>
              </a:ext>
            </a:extLst>
          </p:cNvPr>
          <p:cNvSpPr/>
          <p:nvPr userDrawn="1"/>
        </p:nvSpPr>
        <p:spPr>
          <a:xfrm>
            <a:off x="176172" y="5270502"/>
            <a:ext cx="1026941" cy="994554"/>
          </a:xfrm>
          <a:prstGeom prst="rect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7E6AA6E2-23F8-4D0B-A55D-1426ABFB91FB}"/>
              </a:ext>
            </a:extLst>
          </p:cNvPr>
          <p:cNvSpPr/>
          <p:nvPr userDrawn="1"/>
        </p:nvSpPr>
        <p:spPr>
          <a:xfrm>
            <a:off x="248971" y="5366483"/>
            <a:ext cx="11758362" cy="1371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+mj-lt"/>
            </a:endParaRP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xmlns="" id="{8930C71D-C88D-4BF0-A8A1-807DF10D11D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9734300" y="3918903"/>
            <a:ext cx="2024062" cy="1854200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2A2B64"/>
                </a:solidFill>
                <a:latin typeface="+mj-lt"/>
              </a:defRPr>
            </a:lvl1pPr>
          </a:lstStyle>
          <a:p>
            <a:r>
              <a:rPr lang="fr-FR" dirty="0"/>
              <a:t>Votre photo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xmlns="" id="{4211E2BA-B748-4666-8E0D-71C194FDC3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77839" y="3918540"/>
            <a:ext cx="3887697" cy="1201784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Votre nom, prénom</a:t>
            </a:r>
          </a:p>
          <a:p>
            <a:pPr lvl="0"/>
            <a:r>
              <a:rPr lang="fr-FR" dirty="0"/>
              <a:t>Votre fonction</a:t>
            </a:r>
          </a:p>
        </p:txBody>
      </p:sp>
      <p:pic>
        <p:nvPicPr>
          <p:cNvPr id="15" name="Image 14" descr="Une image contenant signe&#10;&#10;Description générée automatiquement">
            <a:extLst>
              <a:ext uri="{FF2B5EF4-FFF2-40B4-BE49-F238E27FC236}">
                <a16:creationId xmlns:a16="http://schemas.microsoft.com/office/drawing/2014/main" xmlns="" id="{7A8405ED-41B7-4E9D-A6C5-E97755FCD0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90" y="5504029"/>
            <a:ext cx="2024062" cy="1096831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CC774D5E-5DCB-48D7-9741-98DEB471D094}"/>
              </a:ext>
            </a:extLst>
          </p:cNvPr>
          <p:cNvSpPr/>
          <p:nvPr userDrawn="1"/>
        </p:nvSpPr>
        <p:spPr>
          <a:xfrm>
            <a:off x="9054905" y="5902825"/>
            <a:ext cx="3137095" cy="7244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sz="2000" b="1" dirty="0">
                <a:solidFill>
                  <a:srgbClr val="2A2B64"/>
                </a:solidFill>
                <a:effectLst/>
                <a:latin typeface="+mj-lt"/>
              </a:rPr>
              <a:t>Univers: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57A124B1-0907-4FDB-9B0C-5417E4B5B3A7}"/>
              </a:ext>
            </a:extLst>
          </p:cNvPr>
          <p:cNvSpPr/>
          <p:nvPr userDrawn="1"/>
        </p:nvSpPr>
        <p:spPr>
          <a:xfrm>
            <a:off x="9641966" y="3853679"/>
            <a:ext cx="2208729" cy="1984285"/>
          </a:xfrm>
          <a:prstGeom prst="rect">
            <a:avLst/>
          </a:prstGeom>
          <a:noFill/>
          <a:ln w="57150">
            <a:solidFill>
              <a:srgbClr val="E306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8CB7F2A3-0510-4CD1-A592-540EFD804D12}"/>
              </a:ext>
            </a:extLst>
          </p:cNvPr>
          <p:cNvSpPr txBox="1"/>
          <p:nvPr userDrawn="1"/>
        </p:nvSpPr>
        <p:spPr>
          <a:xfrm>
            <a:off x="2854992" y="5646753"/>
            <a:ext cx="17969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2A2B64"/>
                </a:solidFill>
                <a:latin typeface="+mj-lt"/>
              </a:rPr>
              <a:t>30 JUIN</a:t>
            </a:r>
          </a:p>
          <a:p>
            <a:r>
              <a:rPr lang="fr-FR" sz="2800" b="1" dirty="0">
                <a:solidFill>
                  <a:srgbClr val="2A2B64"/>
                </a:solidFill>
                <a:latin typeface="+mj-lt"/>
              </a:rPr>
              <a:t>03 JUILLET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0DA5A137-8DDC-4FBA-9A73-1654E3620B86}"/>
              </a:ext>
            </a:extLst>
          </p:cNvPr>
          <p:cNvSpPr/>
          <p:nvPr userDrawn="1"/>
        </p:nvSpPr>
        <p:spPr>
          <a:xfrm>
            <a:off x="4383134" y="5916764"/>
            <a:ext cx="1507460" cy="7244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b="1" dirty="0">
                <a:solidFill>
                  <a:srgbClr val="E30613"/>
                </a:solidFill>
                <a:latin typeface="+mj-lt"/>
              </a:rPr>
              <a:t>2020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AB190276-0D47-40E8-A0B1-1FFE4BC5CC88}"/>
              </a:ext>
            </a:extLst>
          </p:cNvPr>
          <p:cNvSpPr/>
          <p:nvPr userDrawn="1"/>
        </p:nvSpPr>
        <p:spPr>
          <a:xfrm>
            <a:off x="1179006" y="719792"/>
            <a:ext cx="9444446" cy="2410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600" b="1" dirty="0">
                <a:solidFill>
                  <a:schemeClr val="bg1"/>
                </a:solidFill>
                <a:latin typeface="+mj-lt"/>
              </a:rPr>
              <a:t>Des questions?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28FFC308-DCF7-4006-974C-2796E4696A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011001" y="6008600"/>
            <a:ext cx="1996332" cy="552450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rgbClr val="002060"/>
                </a:solidFill>
              </a:defRPr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40549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e 6">
            <a:extLst>
              <a:ext uri="{FF2B5EF4-FFF2-40B4-BE49-F238E27FC236}">
                <a16:creationId xmlns:a16="http://schemas.microsoft.com/office/drawing/2014/main" xmlns="" id="{02FB0FB9-2956-474C-82A7-A18D2AD12F71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2C0CA12D-52BA-4468-A2A7-F167A672AE0F}"/>
                </a:ext>
              </a:extLst>
            </p:cNvPr>
            <p:cNvSpPr/>
            <p:nvPr/>
          </p:nvSpPr>
          <p:spPr>
            <a:xfrm>
              <a:off x="0" y="0"/>
              <a:ext cx="6096000" cy="6858000"/>
            </a:xfrm>
            <a:prstGeom prst="rect">
              <a:avLst/>
            </a:prstGeom>
            <a:solidFill>
              <a:srgbClr val="2A2B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0A3A4C99-D4BD-43D4-8086-5F7088D23F0A}"/>
                </a:ext>
              </a:extLst>
            </p:cNvPr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3513527E-365C-44D5-AC67-54751366A50D}"/>
              </a:ext>
            </a:extLst>
          </p:cNvPr>
          <p:cNvSpPr/>
          <p:nvPr userDrawn="1"/>
        </p:nvSpPr>
        <p:spPr>
          <a:xfrm>
            <a:off x="4123000" y="1181686"/>
            <a:ext cx="4476030" cy="54864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pour une image  10">
            <a:extLst>
              <a:ext uri="{FF2B5EF4-FFF2-40B4-BE49-F238E27FC236}">
                <a16:creationId xmlns:a16="http://schemas.microsoft.com/office/drawing/2014/main" xmlns="" id="{F727EF9A-90C3-466D-8B99-13F79880AAE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15533" y="1272796"/>
            <a:ext cx="4290963" cy="5304180"/>
          </a:xfrm>
          <a:solidFill>
            <a:schemeClr val="bg1"/>
          </a:solidFill>
        </p:spPr>
        <p:txBody>
          <a:bodyPr anchor="ctr" anchorCtr="0"/>
          <a:lstStyle>
            <a:lvl1pPr>
              <a:defRPr/>
            </a:lvl1pPr>
          </a:lstStyle>
          <a:p>
            <a:r>
              <a:rPr lang="fr-FR" dirty="0"/>
              <a:t>Insérer une image de votre société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xmlns="" id="{5CF3C92E-13FF-4FF6-B833-42A3EF011E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2542" y="281024"/>
            <a:ext cx="6095999" cy="732277"/>
          </a:xfrm>
        </p:spPr>
        <p:txBody>
          <a:bodyPr>
            <a:noAutofit/>
          </a:bodyPr>
          <a:lstStyle>
            <a:lvl1pPr marL="0" indent="0">
              <a:buNone/>
              <a:defRPr sz="38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Présentation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xmlns="" id="{E772A666-8FF2-4BEC-9D99-8BC35EB51ED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2713" y="1090576"/>
            <a:ext cx="3897312" cy="5486400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>
              <a:defRPr sz="105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dirty="0"/>
              <a:t>Qui cum </a:t>
            </a:r>
            <a:r>
              <a:rPr lang="fr-FR" dirty="0" err="1"/>
              <a:t>venisset</a:t>
            </a:r>
            <a:r>
              <a:rPr lang="fr-FR" dirty="0"/>
              <a:t> </a:t>
            </a:r>
            <a:r>
              <a:rPr lang="fr-FR" dirty="0" err="1"/>
              <a:t>ob</a:t>
            </a:r>
            <a:r>
              <a:rPr lang="fr-FR" dirty="0"/>
              <a:t> </a:t>
            </a:r>
            <a:r>
              <a:rPr lang="fr-FR" dirty="0" err="1"/>
              <a:t>haec</a:t>
            </a:r>
            <a:r>
              <a:rPr lang="fr-FR" dirty="0"/>
              <a:t> </a:t>
            </a:r>
            <a:r>
              <a:rPr lang="fr-FR" dirty="0" err="1"/>
              <a:t>festinatis</a:t>
            </a:r>
            <a:r>
              <a:rPr lang="fr-FR" dirty="0"/>
              <a:t> </a:t>
            </a:r>
            <a:r>
              <a:rPr lang="fr-FR" dirty="0" err="1"/>
              <a:t>itineribus</a:t>
            </a:r>
            <a:r>
              <a:rPr lang="fr-FR" dirty="0"/>
              <a:t> </a:t>
            </a:r>
            <a:r>
              <a:rPr lang="fr-FR" dirty="0" err="1"/>
              <a:t>Antiochiam</a:t>
            </a:r>
            <a:r>
              <a:rPr lang="fr-FR" dirty="0"/>
              <a:t>, </a:t>
            </a:r>
            <a:r>
              <a:rPr lang="fr-FR" dirty="0" err="1"/>
              <a:t>praestrictis</a:t>
            </a:r>
            <a:r>
              <a:rPr lang="fr-FR" dirty="0"/>
              <a:t> </a:t>
            </a:r>
            <a:r>
              <a:rPr lang="fr-FR" dirty="0" err="1"/>
              <a:t>palatii</a:t>
            </a:r>
            <a:r>
              <a:rPr lang="fr-FR" dirty="0"/>
              <a:t> </a:t>
            </a:r>
            <a:r>
              <a:rPr lang="fr-FR" dirty="0" err="1"/>
              <a:t>ianuis</a:t>
            </a:r>
            <a:r>
              <a:rPr lang="fr-FR" dirty="0"/>
              <a:t>, </a:t>
            </a:r>
            <a:r>
              <a:rPr lang="fr-FR" dirty="0" err="1"/>
              <a:t>contempto</a:t>
            </a:r>
            <a:r>
              <a:rPr lang="fr-FR" dirty="0"/>
              <a:t> </a:t>
            </a:r>
            <a:r>
              <a:rPr lang="fr-FR" dirty="0" err="1"/>
              <a:t>Caesare</a:t>
            </a:r>
            <a:r>
              <a:rPr lang="fr-FR" dirty="0"/>
              <a:t>, quem </a:t>
            </a:r>
            <a:r>
              <a:rPr lang="fr-FR" dirty="0" err="1"/>
              <a:t>videri</a:t>
            </a:r>
            <a:r>
              <a:rPr lang="fr-FR" dirty="0"/>
              <a:t> </a:t>
            </a:r>
            <a:r>
              <a:rPr lang="fr-FR" dirty="0" err="1"/>
              <a:t>decuerat</a:t>
            </a:r>
            <a:r>
              <a:rPr lang="fr-FR" dirty="0"/>
              <a:t>, ad </a:t>
            </a:r>
            <a:r>
              <a:rPr lang="fr-FR" dirty="0" err="1"/>
              <a:t>praetorium</a:t>
            </a:r>
            <a:r>
              <a:rPr lang="fr-FR" dirty="0"/>
              <a:t> cum pompa </a:t>
            </a:r>
            <a:r>
              <a:rPr lang="fr-FR" dirty="0" err="1"/>
              <a:t>sollemni</a:t>
            </a:r>
            <a:r>
              <a:rPr lang="fr-FR" dirty="0"/>
              <a:t> </a:t>
            </a:r>
            <a:r>
              <a:rPr lang="fr-FR" dirty="0" err="1"/>
              <a:t>perrexit</a:t>
            </a:r>
            <a:r>
              <a:rPr lang="fr-FR" dirty="0"/>
              <a:t> </a:t>
            </a:r>
            <a:r>
              <a:rPr lang="fr-FR" dirty="0" err="1"/>
              <a:t>morbosque</a:t>
            </a:r>
            <a:r>
              <a:rPr lang="fr-FR" dirty="0"/>
              <a:t> </a:t>
            </a:r>
            <a:r>
              <a:rPr lang="fr-FR" dirty="0" err="1"/>
              <a:t>diu</a:t>
            </a:r>
            <a:r>
              <a:rPr lang="fr-FR" dirty="0"/>
              <a:t> </a:t>
            </a:r>
            <a:r>
              <a:rPr lang="fr-FR" dirty="0" err="1"/>
              <a:t>causatus</a:t>
            </a:r>
            <a:r>
              <a:rPr lang="fr-FR" dirty="0"/>
              <a:t> nec </a:t>
            </a:r>
            <a:r>
              <a:rPr lang="fr-FR" dirty="0" err="1"/>
              <a:t>regiam</a:t>
            </a:r>
            <a:r>
              <a:rPr lang="fr-FR" dirty="0"/>
              <a:t> </a:t>
            </a:r>
            <a:r>
              <a:rPr lang="fr-FR" dirty="0" err="1"/>
              <a:t>introiit</a:t>
            </a:r>
            <a:r>
              <a:rPr lang="fr-FR" dirty="0"/>
              <a:t> nec </a:t>
            </a:r>
            <a:r>
              <a:rPr lang="fr-FR" dirty="0" err="1"/>
              <a:t>processit</a:t>
            </a:r>
            <a:r>
              <a:rPr lang="fr-FR" dirty="0"/>
              <a:t> in </a:t>
            </a:r>
            <a:r>
              <a:rPr lang="fr-FR" dirty="0" err="1"/>
              <a:t>publicum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</a:t>
            </a:r>
            <a:r>
              <a:rPr lang="fr-FR" dirty="0" err="1"/>
              <a:t>abditus</a:t>
            </a:r>
            <a:r>
              <a:rPr lang="fr-FR" dirty="0"/>
              <a:t> </a:t>
            </a:r>
            <a:r>
              <a:rPr lang="fr-FR" dirty="0" err="1"/>
              <a:t>multa</a:t>
            </a:r>
            <a:r>
              <a:rPr lang="fr-FR" dirty="0"/>
              <a:t> in </a:t>
            </a:r>
            <a:r>
              <a:rPr lang="fr-FR" dirty="0" err="1"/>
              <a:t>eius</a:t>
            </a:r>
            <a:r>
              <a:rPr lang="fr-FR" dirty="0"/>
              <a:t> </a:t>
            </a:r>
            <a:r>
              <a:rPr lang="fr-FR" dirty="0" err="1"/>
              <a:t>moliebatur</a:t>
            </a:r>
            <a:r>
              <a:rPr lang="fr-FR" dirty="0"/>
              <a:t> </a:t>
            </a:r>
            <a:r>
              <a:rPr lang="fr-FR" dirty="0" err="1"/>
              <a:t>exitium</a:t>
            </a:r>
            <a:r>
              <a:rPr lang="fr-FR" dirty="0"/>
              <a:t> </a:t>
            </a:r>
            <a:r>
              <a:rPr lang="fr-FR" dirty="0" err="1"/>
              <a:t>addens</a:t>
            </a:r>
            <a:r>
              <a:rPr lang="fr-FR" dirty="0"/>
              <a:t> </a:t>
            </a:r>
            <a:r>
              <a:rPr lang="fr-FR" dirty="0" err="1"/>
              <a:t>quaedam</a:t>
            </a:r>
            <a:r>
              <a:rPr lang="fr-FR" dirty="0"/>
              <a:t> </a:t>
            </a:r>
            <a:r>
              <a:rPr lang="fr-FR" dirty="0" err="1"/>
              <a:t>relationibus</a:t>
            </a:r>
            <a:r>
              <a:rPr lang="fr-FR" dirty="0"/>
              <a:t> </a:t>
            </a:r>
            <a:r>
              <a:rPr lang="fr-FR" dirty="0" err="1"/>
              <a:t>supervacua</a:t>
            </a:r>
            <a:r>
              <a:rPr lang="fr-FR" dirty="0"/>
              <a:t>, </a:t>
            </a:r>
            <a:r>
              <a:rPr lang="fr-FR" dirty="0" err="1"/>
              <a:t>quas</a:t>
            </a:r>
            <a:r>
              <a:rPr lang="fr-FR" dirty="0"/>
              <a:t> </a:t>
            </a:r>
            <a:r>
              <a:rPr lang="fr-FR" dirty="0" err="1"/>
              <a:t>subinde</a:t>
            </a:r>
            <a:r>
              <a:rPr lang="fr-FR" dirty="0"/>
              <a:t> </a:t>
            </a:r>
            <a:r>
              <a:rPr lang="fr-FR" dirty="0" err="1"/>
              <a:t>dimittebat</a:t>
            </a:r>
            <a:r>
              <a:rPr lang="fr-FR" dirty="0"/>
              <a:t> ad </a:t>
            </a:r>
            <a:r>
              <a:rPr lang="fr-FR" dirty="0" err="1"/>
              <a:t>principem</a:t>
            </a:r>
            <a:r>
              <a:rPr lang="fr-FR" dirty="0"/>
              <a:t>.</a:t>
            </a:r>
          </a:p>
          <a:p>
            <a:pPr lvl="0"/>
            <a:endParaRPr lang="fr-FR" dirty="0"/>
          </a:p>
          <a:p>
            <a:pPr lvl="0"/>
            <a:r>
              <a:rPr lang="fr-FR" dirty="0" err="1"/>
              <a:t>Proinde</a:t>
            </a:r>
            <a:r>
              <a:rPr lang="fr-FR" dirty="0"/>
              <a:t> die </a:t>
            </a:r>
            <a:r>
              <a:rPr lang="fr-FR" dirty="0" err="1"/>
              <a:t>funestis</a:t>
            </a:r>
            <a:r>
              <a:rPr lang="fr-FR" dirty="0"/>
              <a:t> </a:t>
            </a:r>
            <a:r>
              <a:rPr lang="fr-FR" dirty="0" err="1"/>
              <a:t>interrogationibus</a:t>
            </a:r>
            <a:r>
              <a:rPr lang="fr-FR" dirty="0"/>
              <a:t> </a:t>
            </a:r>
            <a:r>
              <a:rPr lang="fr-FR" dirty="0" err="1"/>
              <a:t>praestituto</a:t>
            </a:r>
            <a:r>
              <a:rPr lang="fr-FR" dirty="0"/>
              <a:t> </a:t>
            </a:r>
            <a:r>
              <a:rPr lang="fr-FR" dirty="0" err="1"/>
              <a:t>imaginarius</a:t>
            </a:r>
            <a:r>
              <a:rPr lang="fr-FR" dirty="0"/>
              <a:t> </a:t>
            </a:r>
            <a:r>
              <a:rPr lang="fr-FR" dirty="0" err="1"/>
              <a:t>iudex</a:t>
            </a:r>
            <a:r>
              <a:rPr lang="fr-FR" dirty="0"/>
              <a:t> </a:t>
            </a:r>
            <a:r>
              <a:rPr lang="fr-FR" dirty="0" err="1"/>
              <a:t>equitum</a:t>
            </a:r>
            <a:r>
              <a:rPr lang="fr-FR" dirty="0"/>
              <a:t> </a:t>
            </a:r>
            <a:r>
              <a:rPr lang="fr-FR" dirty="0" err="1"/>
              <a:t>resedit</a:t>
            </a:r>
            <a:r>
              <a:rPr lang="fr-FR" dirty="0"/>
              <a:t> magister </a:t>
            </a:r>
            <a:r>
              <a:rPr lang="fr-FR" dirty="0" err="1"/>
              <a:t>adhibitis</a:t>
            </a:r>
            <a:r>
              <a:rPr lang="fr-FR" dirty="0"/>
              <a:t> </a:t>
            </a:r>
            <a:r>
              <a:rPr lang="fr-FR" dirty="0" err="1"/>
              <a:t>aliis</a:t>
            </a:r>
            <a:r>
              <a:rPr lang="fr-FR" dirty="0"/>
              <a:t> </a:t>
            </a:r>
            <a:r>
              <a:rPr lang="fr-FR" dirty="0" err="1"/>
              <a:t>iam</a:t>
            </a:r>
            <a:r>
              <a:rPr lang="fr-FR" dirty="0"/>
              <a:t> </a:t>
            </a:r>
            <a:r>
              <a:rPr lang="fr-FR" dirty="0" err="1"/>
              <a:t>quae</a:t>
            </a:r>
            <a:r>
              <a:rPr lang="fr-FR" dirty="0"/>
              <a:t> </a:t>
            </a:r>
            <a:r>
              <a:rPr lang="fr-FR" dirty="0" err="1"/>
              <a:t>essent</a:t>
            </a:r>
            <a:r>
              <a:rPr lang="fr-FR" dirty="0"/>
              <a:t> agenda </a:t>
            </a:r>
            <a:r>
              <a:rPr lang="fr-FR" dirty="0" err="1"/>
              <a:t>praedoctis</a:t>
            </a:r>
            <a:r>
              <a:rPr lang="fr-FR" dirty="0"/>
              <a:t>, et </a:t>
            </a:r>
            <a:r>
              <a:rPr lang="fr-FR" dirty="0" err="1"/>
              <a:t>adsistebant</a:t>
            </a:r>
            <a:r>
              <a:rPr lang="fr-FR" dirty="0"/>
              <a:t> </a:t>
            </a:r>
            <a:r>
              <a:rPr lang="fr-FR" dirty="0" err="1"/>
              <a:t>hinc</a:t>
            </a:r>
            <a:r>
              <a:rPr lang="fr-FR" dirty="0"/>
              <a:t> inde </a:t>
            </a:r>
            <a:r>
              <a:rPr lang="fr-FR" dirty="0" err="1"/>
              <a:t>notarii</a:t>
            </a:r>
            <a:r>
              <a:rPr lang="fr-FR" dirty="0"/>
              <a:t>, quid </a:t>
            </a:r>
            <a:r>
              <a:rPr lang="fr-FR" dirty="0" err="1"/>
              <a:t>quaesitum</a:t>
            </a:r>
            <a:r>
              <a:rPr lang="fr-FR" dirty="0"/>
              <a:t> </a:t>
            </a:r>
            <a:r>
              <a:rPr lang="fr-FR" dirty="0" err="1"/>
              <a:t>esset</a:t>
            </a:r>
            <a:r>
              <a:rPr lang="fr-FR" dirty="0"/>
              <a:t>, </a:t>
            </a:r>
            <a:r>
              <a:rPr lang="fr-FR" dirty="0" err="1"/>
              <a:t>quidve</a:t>
            </a:r>
            <a:r>
              <a:rPr lang="fr-FR" dirty="0"/>
              <a:t> responsum, </a:t>
            </a:r>
            <a:r>
              <a:rPr lang="fr-FR" dirty="0" err="1"/>
              <a:t>cursim</a:t>
            </a:r>
            <a:r>
              <a:rPr lang="fr-FR" dirty="0"/>
              <a:t> ad </a:t>
            </a:r>
            <a:r>
              <a:rPr lang="fr-FR" dirty="0" err="1"/>
              <a:t>Caesarem</a:t>
            </a:r>
            <a:r>
              <a:rPr lang="fr-FR" dirty="0"/>
              <a:t> </a:t>
            </a:r>
            <a:r>
              <a:rPr lang="fr-FR" dirty="0" err="1"/>
              <a:t>perferentes</a:t>
            </a:r>
            <a:r>
              <a:rPr lang="fr-FR" dirty="0"/>
              <a:t>, </a:t>
            </a:r>
            <a:r>
              <a:rPr lang="fr-FR" dirty="0" err="1"/>
              <a:t>cuius</a:t>
            </a:r>
            <a:r>
              <a:rPr lang="fr-FR" dirty="0"/>
              <a:t> </a:t>
            </a:r>
            <a:r>
              <a:rPr lang="fr-FR" dirty="0" err="1"/>
              <a:t>imperio</a:t>
            </a:r>
            <a:r>
              <a:rPr lang="fr-FR" dirty="0"/>
              <a:t> </a:t>
            </a:r>
            <a:r>
              <a:rPr lang="fr-FR" dirty="0" err="1"/>
              <a:t>truci</a:t>
            </a:r>
            <a:r>
              <a:rPr lang="fr-FR" dirty="0"/>
              <a:t>, </a:t>
            </a:r>
            <a:r>
              <a:rPr lang="fr-FR" dirty="0" err="1"/>
              <a:t>stimulis</a:t>
            </a:r>
            <a:r>
              <a:rPr lang="fr-FR" dirty="0"/>
              <a:t> </a:t>
            </a:r>
            <a:r>
              <a:rPr lang="fr-FR" dirty="0" err="1"/>
              <a:t>reginae</a:t>
            </a:r>
            <a:r>
              <a:rPr lang="fr-FR" dirty="0"/>
              <a:t> </a:t>
            </a:r>
            <a:r>
              <a:rPr lang="fr-FR" dirty="0" err="1"/>
              <a:t>exsertantis</a:t>
            </a:r>
            <a:r>
              <a:rPr lang="fr-FR" dirty="0"/>
              <a:t> </a:t>
            </a:r>
            <a:r>
              <a:rPr lang="fr-FR" dirty="0" err="1"/>
              <a:t>aurem</a:t>
            </a:r>
            <a:r>
              <a:rPr lang="fr-FR" dirty="0"/>
              <a:t> </a:t>
            </a:r>
            <a:r>
              <a:rPr lang="fr-FR" dirty="0" err="1"/>
              <a:t>subinde</a:t>
            </a:r>
            <a:r>
              <a:rPr lang="fr-FR" dirty="0"/>
              <a:t> per </a:t>
            </a:r>
            <a:r>
              <a:rPr lang="fr-FR" dirty="0" err="1"/>
              <a:t>aulaeum</a:t>
            </a:r>
            <a:r>
              <a:rPr lang="fr-FR" dirty="0"/>
              <a:t>, nec </a:t>
            </a:r>
            <a:r>
              <a:rPr lang="fr-FR" dirty="0" err="1"/>
              <a:t>diluere</a:t>
            </a:r>
            <a:r>
              <a:rPr lang="fr-FR" dirty="0"/>
              <a:t> </a:t>
            </a:r>
            <a:r>
              <a:rPr lang="fr-FR" dirty="0" err="1"/>
              <a:t>obiecta</a:t>
            </a:r>
            <a:r>
              <a:rPr lang="fr-FR" dirty="0"/>
              <a:t> </a:t>
            </a:r>
            <a:r>
              <a:rPr lang="fr-FR" dirty="0" err="1"/>
              <a:t>permissi</a:t>
            </a:r>
            <a:r>
              <a:rPr lang="fr-FR" dirty="0"/>
              <a:t> nec </a:t>
            </a:r>
            <a:r>
              <a:rPr lang="fr-FR" dirty="0" err="1"/>
              <a:t>defensi</a:t>
            </a:r>
            <a:r>
              <a:rPr lang="fr-FR" dirty="0"/>
              <a:t> </a:t>
            </a:r>
            <a:r>
              <a:rPr lang="fr-FR" dirty="0" err="1"/>
              <a:t>periere</a:t>
            </a:r>
            <a:r>
              <a:rPr lang="fr-FR" dirty="0"/>
              <a:t> </a:t>
            </a:r>
            <a:r>
              <a:rPr lang="fr-FR" dirty="0" err="1"/>
              <a:t>conplures</a:t>
            </a:r>
            <a:r>
              <a:rPr lang="fr-FR" dirty="0"/>
              <a:t>.</a:t>
            </a:r>
          </a:p>
          <a:p>
            <a:pPr lvl="0"/>
            <a:endParaRPr lang="fr-FR" dirty="0"/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xmlns="" id="{8DFA5727-E2F7-4E59-810F-290FF62315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84938" y="112712"/>
            <a:ext cx="5430837" cy="101976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600">
                <a:solidFill>
                  <a:srgbClr val="2A2B64"/>
                </a:solidFill>
              </a:defRPr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1"/>
            <a:r>
              <a:rPr lang="fr-FR" dirty="0"/>
              <a:t>Nihil est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virtute</a:t>
            </a:r>
            <a:r>
              <a:rPr lang="fr-FR" dirty="0"/>
              <a:t> </a:t>
            </a:r>
            <a:r>
              <a:rPr lang="fr-FR" dirty="0" err="1"/>
              <a:t>amabilius</a:t>
            </a:r>
            <a:r>
              <a:rPr lang="fr-FR" dirty="0"/>
              <a:t>, nihil quod </a:t>
            </a:r>
            <a:r>
              <a:rPr lang="fr-FR" dirty="0" err="1"/>
              <a:t>magis</a:t>
            </a:r>
            <a:r>
              <a:rPr lang="fr-FR" dirty="0"/>
              <a:t> </a:t>
            </a:r>
            <a:r>
              <a:rPr lang="fr-FR" dirty="0" err="1"/>
              <a:t>adliciat</a:t>
            </a:r>
            <a:r>
              <a:rPr lang="fr-FR" dirty="0"/>
              <a:t> ad </a:t>
            </a:r>
            <a:r>
              <a:rPr lang="fr-FR" dirty="0" err="1"/>
              <a:t>diligendum</a:t>
            </a:r>
            <a:r>
              <a:rPr lang="fr-FR" dirty="0"/>
              <a:t>, </a:t>
            </a:r>
            <a:r>
              <a:rPr lang="fr-FR" dirty="0" err="1"/>
              <a:t>quippe</a:t>
            </a:r>
            <a:r>
              <a:rPr lang="fr-FR" dirty="0"/>
              <a:t> cum </a:t>
            </a:r>
            <a:r>
              <a:rPr lang="fr-FR" dirty="0" err="1"/>
              <a:t>propter</a:t>
            </a:r>
            <a:r>
              <a:rPr lang="fr-FR" dirty="0"/>
              <a:t> </a:t>
            </a:r>
            <a:r>
              <a:rPr lang="fr-FR" dirty="0" err="1"/>
              <a:t>virtutem</a:t>
            </a:r>
            <a:r>
              <a:rPr lang="fr-FR" dirty="0"/>
              <a:t> et </a:t>
            </a:r>
            <a:r>
              <a:rPr lang="fr-FR" dirty="0" err="1"/>
              <a:t>probitatem</a:t>
            </a:r>
            <a:r>
              <a:rPr lang="fr-FR" dirty="0"/>
              <a:t> </a:t>
            </a:r>
            <a:r>
              <a:rPr lang="fr-FR" dirty="0" err="1"/>
              <a:t>etiam</a:t>
            </a:r>
            <a:r>
              <a:rPr lang="fr-FR" dirty="0"/>
              <a:t> </a:t>
            </a:r>
            <a:r>
              <a:rPr lang="fr-FR" dirty="0" err="1"/>
              <a:t>eos</a:t>
            </a:r>
            <a:r>
              <a:rPr lang="fr-FR" dirty="0"/>
              <a:t>, </a:t>
            </a:r>
            <a:r>
              <a:rPr lang="fr-FR" dirty="0" err="1"/>
              <a:t>quos</a:t>
            </a:r>
            <a:r>
              <a:rPr lang="fr-FR" dirty="0"/>
              <a:t> </a:t>
            </a:r>
            <a:r>
              <a:rPr lang="fr-FR" dirty="0" err="1"/>
              <a:t>numquam</a:t>
            </a:r>
            <a:r>
              <a:rPr lang="fr-FR" dirty="0"/>
              <a:t> vidimus, </a:t>
            </a:r>
            <a:r>
              <a:rPr lang="fr-FR" dirty="0" err="1"/>
              <a:t>quodam</a:t>
            </a:r>
            <a:r>
              <a:rPr lang="fr-FR" dirty="0"/>
              <a:t> modo </a:t>
            </a:r>
            <a:r>
              <a:rPr lang="fr-FR" dirty="0" err="1"/>
              <a:t>diligamus</a:t>
            </a:r>
            <a:r>
              <a:rPr lang="fr-FR" dirty="0"/>
              <a:t>. </a:t>
            </a:r>
            <a:r>
              <a:rPr lang="fr-FR" dirty="0" err="1"/>
              <a:t>Quis</a:t>
            </a:r>
            <a:r>
              <a:rPr lang="fr-FR" dirty="0"/>
              <a:t> est qui. </a:t>
            </a:r>
          </a:p>
          <a:p>
            <a:pPr lvl="1"/>
            <a:endParaRPr lang="fr-FR" dirty="0"/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xmlns="" id="{A441AADC-63C5-4C6C-B94F-647F7E36F58A}"/>
              </a:ext>
            </a:extLst>
          </p:cNvPr>
          <p:cNvSpPr/>
          <p:nvPr/>
        </p:nvSpPr>
        <p:spPr>
          <a:xfrm>
            <a:off x="8630652" y="4524802"/>
            <a:ext cx="1267326" cy="1251282"/>
          </a:xfrm>
          <a:prstGeom prst="ellipse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xmlns="" id="{28C67472-20A2-440B-8C94-1237A268D00A}"/>
              </a:ext>
            </a:extLst>
          </p:cNvPr>
          <p:cNvSpPr txBox="1"/>
          <p:nvPr userDrawn="1"/>
        </p:nvSpPr>
        <p:spPr>
          <a:xfrm>
            <a:off x="8470231" y="3925380"/>
            <a:ext cx="357739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E30613"/>
                </a:solidFill>
              </a:rPr>
              <a:t>CHIFFRES CLES</a:t>
            </a:r>
          </a:p>
        </p:txBody>
      </p:sp>
      <p:sp>
        <p:nvSpPr>
          <p:cNvPr id="30" name="Espace réservé du texte 29">
            <a:extLst>
              <a:ext uri="{FF2B5EF4-FFF2-40B4-BE49-F238E27FC236}">
                <a16:creationId xmlns:a16="http://schemas.microsoft.com/office/drawing/2014/main" xmlns="" id="{70EAB97D-5856-4285-A545-BA2274EFC0C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850083" y="4827588"/>
            <a:ext cx="957262" cy="71437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chiffre</a:t>
            </a:r>
          </a:p>
        </p:txBody>
      </p:sp>
      <p:sp>
        <p:nvSpPr>
          <p:cNvPr id="33" name="Espace réservé du texte 32">
            <a:extLst>
              <a:ext uri="{FF2B5EF4-FFF2-40B4-BE49-F238E27FC236}">
                <a16:creationId xmlns:a16="http://schemas.microsoft.com/office/drawing/2014/main" xmlns="" id="{25A0FA5B-CEF1-4CF7-A083-0C33437F051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77262" y="5860787"/>
            <a:ext cx="1635125" cy="8667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2A2B64"/>
                </a:solidFill>
              </a:defRPr>
            </a:lvl1pPr>
          </a:lstStyle>
          <a:p>
            <a:pPr lvl="0"/>
            <a:r>
              <a:rPr lang="fr-FR" dirty="0" err="1"/>
              <a:t>CInnoxius</a:t>
            </a:r>
            <a:r>
              <a:rPr lang="fr-FR" dirty="0"/>
              <a:t> </a:t>
            </a:r>
            <a:r>
              <a:rPr lang="fr-FR" dirty="0" err="1"/>
              <a:t>innoxius</a:t>
            </a:r>
            <a:r>
              <a:rPr lang="fr-FR" dirty="0"/>
              <a:t> </a:t>
            </a:r>
            <a:r>
              <a:rPr lang="fr-FR" dirty="0" err="1"/>
              <a:t>malum</a:t>
            </a:r>
            <a:r>
              <a:rPr lang="fr-FR" dirty="0"/>
              <a:t> </a:t>
            </a:r>
            <a:r>
              <a:rPr lang="fr-FR" dirty="0" err="1"/>
              <a:t>dignus</a:t>
            </a:r>
            <a:r>
              <a:rPr lang="fr-FR" dirty="0"/>
              <a:t> non.</a:t>
            </a:r>
          </a:p>
          <a:p>
            <a:pPr lvl="0"/>
            <a:endParaRPr lang="fr-FR" dirty="0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xmlns="" id="{80F4C594-0253-435E-B712-612384D0D126}"/>
              </a:ext>
            </a:extLst>
          </p:cNvPr>
          <p:cNvSpPr/>
          <p:nvPr userDrawn="1"/>
        </p:nvSpPr>
        <p:spPr>
          <a:xfrm>
            <a:off x="10479496" y="4523515"/>
            <a:ext cx="1267326" cy="1251282"/>
          </a:xfrm>
          <a:prstGeom prst="ellipse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Espace réservé du texte 29">
            <a:extLst>
              <a:ext uri="{FF2B5EF4-FFF2-40B4-BE49-F238E27FC236}">
                <a16:creationId xmlns:a16="http://schemas.microsoft.com/office/drawing/2014/main" xmlns="" id="{541CE43C-1951-4C93-BBE9-3481E4DE0F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98927" y="4826301"/>
            <a:ext cx="957262" cy="71437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chiffre</a:t>
            </a:r>
          </a:p>
        </p:txBody>
      </p:sp>
      <p:sp>
        <p:nvSpPr>
          <p:cNvPr id="36" name="Espace réservé du texte 32">
            <a:extLst>
              <a:ext uri="{FF2B5EF4-FFF2-40B4-BE49-F238E27FC236}">
                <a16:creationId xmlns:a16="http://schemas.microsoft.com/office/drawing/2014/main" xmlns="" id="{F6E9B7CF-A99D-4BEA-9CAF-3E7D22B26F9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426106" y="5859500"/>
            <a:ext cx="1635125" cy="8667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rgbClr val="2A2B64"/>
                </a:solidFill>
              </a:defRPr>
            </a:lvl1pPr>
          </a:lstStyle>
          <a:p>
            <a:pPr lvl="0"/>
            <a:r>
              <a:rPr lang="fr-FR" dirty="0" err="1"/>
              <a:t>CInnoxius</a:t>
            </a:r>
            <a:r>
              <a:rPr lang="fr-FR" dirty="0"/>
              <a:t> </a:t>
            </a:r>
            <a:r>
              <a:rPr lang="fr-FR" dirty="0" err="1"/>
              <a:t>innoxius</a:t>
            </a:r>
            <a:r>
              <a:rPr lang="fr-FR" dirty="0"/>
              <a:t> </a:t>
            </a:r>
            <a:r>
              <a:rPr lang="fr-FR" dirty="0" err="1"/>
              <a:t>malum</a:t>
            </a:r>
            <a:r>
              <a:rPr lang="fr-FR" dirty="0"/>
              <a:t> </a:t>
            </a:r>
            <a:r>
              <a:rPr lang="fr-FR" dirty="0" err="1"/>
              <a:t>dignus</a:t>
            </a:r>
            <a:r>
              <a:rPr lang="fr-FR" dirty="0"/>
              <a:t> non.</a:t>
            </a:r>
          </a:p>
          <a:p>
            <a:pPr lvl="0"/>
            <a:endParaRPr lang="fr-FR" dirty="0"/>
          </a:p>
        </p:txBody>
      </p:sp>
      <p:sp>
        <p:nvSpPr>
          <p:cNvPr id="38" name="Espace réservé du texte 37">
            <a:extLst>
              <a:ext uri="{FF2B5EF4-FFF2-40B4-BE49-F238E27FC236}">
                <a16:creationId xmlns:a16="http://schemas.microsoft.com/office/drawing/2014/main" xmlns="" id="{D315008F-831D-4C13-96C8-6C818FF7B90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577262" y="1256546"/>
            <a:ext cx="3483968" cy="259397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rgbClr val="2A2B64"/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dirty="0"/>
              <a:t>Qui cum </a:t>
            </a:r>
            <a:r>
              <a:rPr lang="fr-FR" dirty="0" err="1"/>
              <a:t>venisset</a:t>
            </a:r>
            <a:r>
              <a:rPr lang="fr-FR" dirty="0"/>
              <a:t> </a:t>
            </a:r>
            <a:r>
              <a:rPr lang="fr-FR" dirty="0" err="1"/>
              <a:t>ob</a:t>
            </a:r>
            <a:r>
              <a:rPr lang="fr-FR" dirty="0"/>
              <a:t> </a:t>
            </a:r>
            <a:r>
              <a:rPr lang="fr-FR" dirty="0" err="1"/>
              <a:t>haec</a:t>
            </a:r>
            <a:r>
              <a:rPr lang="fr-FR" dirty="0"/>
              <a:t> </a:t>
            </a:r>
            <a:r>
              <a:rPr lang="fr-FR" dirty="0" err="1"/>
              <a:t>festinatis</a:t>
            </a:r>
            <a:r>
              <a:rPr lang="fr-FR" dirty="0"/>
              <a:t> </a:t>
            </a:r>
            <a:r>
              <a:rPr lang="fr-FR" dirty="0" err="1"/>
              <a:t>itineribus</a:t>
            </a:r>
            <a:r>
              <a:rPr lang="fr-FR" dirty="0"/>
              <a:t> </a:t>
            </a:r>
            <a:r>
              <a:rPr lang="fr-FR" dirty="0" err="1"/>
              <a:t>Antiochiam</a:t>
            </a:r>
            <a:r>
              <a:rPr lang="fr-FR" dirty="0"/>
              <a:t>, </a:t>
            </a:r>
            <a:r>
              <a:rPr lang="fr-FR" dirty="0" err="1"/>
              <a:t>praestrictis</a:t>
            </a:r>
            <a:r>
              <a:rPr lang="fr-FR" dirty="0"/>
              <a:t> </a:t>
            </a:r>
            <a:r>
              <a:rPr lang="fr-FR" dirty="0" err="1"/>
              <a:t>palatii</a:t>
            </a:r>
            <a:r>
              <a:rPr lang="fr-FR" dirty="0"/>
              <a:t> </a:t>
            </a:r>
            <a:r>
              <a:rPr lang="fr-FR" dirty="0" err="1"/>
              <a:t>ianuis</a:t>
            </a:r>
            <a:r>
              <a:rPr lang="fr-FR" dirty="0"/>
              <a:t>, </a:t>
            </a:r>
            <a:r>
              <a:rPr lang="fr-FR" dirty="0" err="1"/>
              <a:t>contempto</a:t>
            </a:r>
            <a:r>
              <a:rPr lang="fr-FR" dirty="0"/>
              <a:t> </a:t>
            </a:r>
            <a:r>
              <a:rPr lang="fr-FR" dirty="0" err="1"/>
              <a:t>Caesare</a:t>
            </a:r>
            <a:r>
              <a:rPr lang="fr-FR" dirty="0"/>
              <a:t>, quem </a:t>
            </a:r>
            <a:r>
              <a:rPr lang="fr-FR" dirty="0" err="1"/>
              <a:t>videri</a:t>
            </a:r>
            <a:r>
              <a:rPr lang="fr-FR" dirty="0"/>
              <a:t> </a:t>
            </a:r>
            <a:r>
              <a:rPr lang="fr-FR" dirty="0" err="1"/>
              <a:t>decuerat</a:t>
            </a:r>
            <a:r>
              <a:rPr lang="fr-FR" dirty="0"/>
              <a:t>, ad </a:t>
            </a:r>
            <a:r>
              <a:rPr lang="fr-FR" dirty="0" err="1"/>
              <a:t>praetorium</a:t>
            </a:r>
            <a:r>
              <a:rPr lang="fr-FR" dirty="0"/>
              <a:t> cum pompa </a:t>
            </a:r>
            <a:r>
              <a:rPr lang="fr-FR" dirty="0" err="1"/>
              <a:t>sollemni</a:t>
            </a:r>
            <a:r>
              <a:rPr lang="fr-FR" dirty="0"/>
              <a:t> </a:t>
            </a:r>
            <a:r>
              <a:rPr lang="fr-FR" dirty="0" err="1"/>
              <a:t>perrexit</a:t>
            </a:r>
            <a:r>
              <a:rPr lang="fr-FR" dirty="0"/>
              <a:t> </a:t>
            </a:r>
            <a:r>
              <a:rPr lang="fr-FR" dirty="0" err="1"/>
              <a:t>morbosque</a:t>
            </a:r>
            <a:r>
              <a:rPr lang="fr-FR" dirty="0"/>
              <a:t> </a:t>
            </a:r>
            <a:r>
              <a:rPr lang="fr-FR" dirty="0" err="1"/>
              <a:t>diu</a:t>
            </a:r>
            <a:r>
              <a:rPr lang="fr-FR" dirty="0"/>
              <a:t> </a:t>
            </a:r>
            <a:r>
              <a:rPr lang="fr-FR" dirty="0" err="1"/>
              <a:t>causatus</a:t>
            </a:r>
            <a:r>
              <a:rPr lang="fr-FR" dirty="0"/>
              <a:t> nec </a:t>
            </a:r>
            <a:r>
              <a:rPr lang="fr-FR" dirty="0" err="1"/>
              <a:t>regiam</a:t>
            </a:r>
            <a:r>
              <a:rPr lang="fr-FR" dirty="0"/>
              <a:t> </a:t>
            </a:r>
            <a:r>
              <a:rPr lang="fr-FR" dirty="0" err="1"/>
              <a:t>introiit</a:t>
            </a:r>
            <a:r>
              <a:rPr lang="fr-FR" dirty="0"/>
              <a:t> nec </a:t>
            </a:r>
            <a:r>
              <a:rPr lang="fr-FR" dirty="0" err="1"/>
              <a:t>processit</a:t>
            </a:r>
            <a:r>
              <a:rPr lang="fr-FR" dirty="0"/>
              <a:t> in </a:t>
            </a:r>
            <a:r>
              <a:rPr lang="fr-FR" dirty="0" err="1"/>
              <a:t>publicum</a:t>
            </a:r>
            <a:r>
              <a:rPr lang="fr-FR" dirty="0"/>
              <a:t>, </a:t>
            </a:r>
            <a:r>
              <a:rPr lang="fr-FR" dirty="0" err="1"/>
              <a:t>sed</a:t>
            </a:r>
            <a:r>
              <a:rPr lang="fr-FR" dirty="0"/>
              <a:t> </a:t>
            </a:r>
            <a:r>
              <a:rPr lang="fr-FR" dirty="0" err="1"/>
              <a:t>abditus</a:t>
            </a:r>
            <a:r>
              <a:rPr lang="fr-FR" dirty="0"/>
              <a:t> </a:t>
            </a:r>
            <a:r>
              <a:rPr lang="fr-FR" dirty="0" err="1"/>
              <a:t>multa</a:t>
            </a:r>
            <a:r>
              <a:rPr lang="fr-FR" dirty="0"/>
              <a:t> in </a:t>
            </a:r>
            <a:r>
              <a:rPr lang="fr-FR" dirty="0" err="1"/>
              <a:t>eius</a:t>
            </a:r>
            <a:r>
              <a:rPr lang="fr-FR" dirty="0"/>
              <a:t> </a:t>
            </a:r>
            <a:r>
              <a:rPr lang="fr-FR" dirty="0" err="1"/>
              <a:t>moliebatur</a:t>
            </a:r>
            <a:r>
              <a:rPr lang="fr-FR" dirty="0"/>
              <a:t> </a:t>
            </a:r>
            <a:r>
              <a:rPr lang="fr-FR" dirty="0" err="1"/>
              <a:t>exitium</a:t>
            </a:r>
            <a:r>
              <a:rPr lang="fr-FR" dirty="0"/>
              <a:t> </a:t>
            </a:r>
            <a:r>
              <a:rPr lang="fr-FR" dirty="0" err="1"/>
              <a:t>addens</a:t>
            </a:r>
            <a:r>
              <a:rPr lang="fr-FR" dirty="0"/>
              <a:t> </a:t>
            </a:r>
            <a:r>
              <a:rPr lang="fr-FR" dirty="0" err="1"/>
              <a:t>quaedam</a:t>
            </a:r>
            <a:r>
              <a:rPr lang="fr-FR" dirty="0"/>
              <a:t> </a:t>
            </a:r>
            <a:r>
              <a:rPr lang="fr-FR" dirty="0" err="1"/>
              <a:t>relationibus</a:t>
            </a:r>
            <a:r>
              <a:rPr lang="fr-FR" dirty="0"/>
              <a:t> </a:t>
            </a:r>
            <a:r>
              <a:rPr lang="fr-FR" dirty="0" err="1"/>
              <a:t>supervacua</a:t>
            </a:r>
            <a:r>
              <a:rPr lang="fr-FR" dirty="0"/>
              <a:t>, </a:t>
            </a:r>
            <a:r>
              <a:rPr lang="fr-FR" dirty="0" err="1"/>
              <a:t>quas</a:t>
            </a:r>
            <a:r>
              <a:rPr lang="fr-FR" dirty="0"/>
              <a:t> </a:t>
            </a:r>
            <a:r>
              <a:rPr lang="fr-FR" dirty="0" err="1"/>
              <a:t>subinde</a:t>
            </a:r>
            <a:r>
              <a:rPr lang="fr-FR" dirty="0"/>
              <a:t> </a:t>
            </a:r>
            <a:r>
              <a:rPr lang="fr-FR" dirty="0" err="1"/>
              <a:t>dimittebat</a:t>
            </a:r>
            <a:r>
              <a:rPr lang="fr-FR" dirty="0"/>
              <a:t> ad </a:t>
            </a:r>
            <a:r>
              <a:rPr lang="fr-FR" dirty="0" err="1"/>
              <a:t>principem</a:t>
            </a:r>
            <a:r>
              <a:rPr lang="fr-F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65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xmlns="" id="{6DABD21D-856D-458D-8252-14829FB215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241453" y="520409"/>
            <a:ext cx="7709094" cy="633144"/>
          </a:xfrm>
        </p:spPr>
        <p:txBody>
          <a:bodyPr>
            <a:noAutofit/>
          </a:bodyPr>
          <a:lstStyle>
            <a:lvl1pPr marL="0" indent="0" algn="ctr">
              <a:buNone/>
              <a:defRPr sz="5400" b="1">
                <a:solidFill>
                  <a:srgbClr val="2A2B64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fr-FR" dirty="0"/>
              <a:t>Présentation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xmlns="" id="{4EB44A09-FBA5-48C6-A5C8-6B3D9CF162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3850" y="1406525"/>
            <a:ext cx="11577638" cy="745832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2A2B64"/>
                </a:solidFill>
              </a:defRPr>
            </a:lvl1pPr>
          </a:lstStyle>
          <a:p>
            <a:pPr lvl="0"/>
            <a:r>
              <a:rPr lang="fr-FR" dirty="0" err="1"/>
              <a:t>Quibus</a:t>
            </a:r>
            <a:r>
              <a:rPr lang="fr-FR" dirty="0"/>
              <a:t> </a:t>
            </a:r>
            <a:r>
              <a:rPr lang="fr-FR" dirty="0" err="1"/>
              <a:t>occurrere</a:t>
            </a:r>
            <a:r>
              <a:rPr lang="fr-FR" dirty="0"/>
              <a:t> bene </a:t>
            </a:r>
            <a:r>
              <a:rPr lang="fr-FR" dirty="0" err="1"/>
              <a:t>pertinax</a:t>
            </a:r>
            <a:r>
              <a:rPr lang="fr-FR" dirty="0"/>
              <a:t> miles </a:t>
            </a:r>
            <a:r>
              <a:rPr lang="fr-FR" dirty="0" err="1"/>
              <a:t>explicatis</a:t>
            </a:r>
            <a:r>
              <a:rPr lang="fr-FR" dirty="0"/>
              <a:t> </a:t>
            </a:r>
            <a:r>
              <a:rPr lang="fr-FR" dirty="0" err="1"/>
              <a:t>ordinibus</a:t>
            </a:r>
            <a:r>
              <a:rPr lang="fr-FR" dirty="0"/>
              <a:t> </a:t>
            </a:r>
            <a:r>
              <a:rPr lang="fr-FR" dirty="0" err="1"/>
              <a:t>parans</a:t>
            </a:r>
            <a:r>
              <a:rPr lang="fr-FR" dirty="0"/>
              <a:t> </a:t>
            </a:r>
            <a:r>
              <a:rPr lang="fr-FR" dirty="0" err="1"/>
              <a:t>hastisque</a:t>
            </a:r>
            <a:r>
              <a:rPr lang="fr-FR" dirty="0"/>
              <a:t> </a:t>
            </a:r>
            <a:r>
              <a:rPr lang="fr-FR" dirty="0" err="1"/>
              <a:t>feriens</a:t>
            </a:r>
            <a:r>
              <a:rPr lang="fr-FR" dirty="0"/>
              <a:t> scuta qui habitus </a:t>
            </a:r>
            <a:r>
              <a:rPr lang="fr-FR" dirty="0" err="1"/>
              <a:t>iram</a:t>
            </a:r>
            <a:r>
              <a:rPr lang="fr-FR" dirty="0"/>
              <a:t> </a:t>
            </a:r>
            <a:r>
              <a:rPr lang="fr-FR" dirty="0" err="1"/>
              <a:t>pugnantium</a:t>
            </a:r>
            <a:r>
              <a:rPr lang="fr-FR" dirty="0"/>
              <a:t> </a:t>
            </a:r>
            <a:r>
              <a:rPr lang="fr-FR" dirty="0" err="1"/>
              <a:t>concitat</a:t>
            </a:r>
            <a:r>
              <a:rPr lang="fr-FR" dirty="0"/>
              <a:t> et </a:t>
            </a:r>
            <a:r>
              <a:rPr lang="fr-FR" dirty="0" err="1"/>
              <a:t>dolorem</a:t>
            </a:r>
            <a:r>
              <a:rPr lang="fr-FR" dirty="0"/>
              <a:t> </a:t>
            </a:r>
            <a:r>
              <a:rPr lang="fr-FR" dirty="0" err="1"/>
              <a:t>proximos</a:t>
            </a:r>
            <a:r>
              <a:rPr lang="fr-FR" dirty="0"/>
              <a:t> </a:t>
            </a:r>
            <a:r>
              <a:rPr lang="fr-FR" dirty="0" err="1"/>
              <a:t>iam</a:t>
            </a:r>
            <a:r>
              <a:rPr lang="fr-FR" dirty="0"/>
              <a:t> </a:t>
            </a:r>
            <a:r>
              <a:rPr lang="fr-FR" dirty="0" err="1"/>
              <a:t>gestu</a:t>
            </a:r>
            <a:r>
              <a:rPr lang="fr-FR" dirty="0"/>
              <a:t> </a:t>
            </a:r>
            <a:r>
              <a:rPr lang="fr-FR" dirty="0" err="1"/>
              <a:t>terrebat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</a:t>
            </a:r>
            <a:r>
              <a:rPr lang="fr-FR" dirty="0" err="1"/>
              <a:t>eum</a:t>
            </a:r>
            <a:r>
              <a:rPr lang="fr-FR" dirty="0"/>
              <a:t> in </a:t>
            </a:r>
            <a:r>
              <a:rPr lang="fr-FR" dirty="0" err="1"/>
              <a:t>certamen</a:t>
            </a:r>
            <a:r>
              <a:rPr lang="fr-FR" dirty="0"/>
              <a:t> </a:t>
            </a:r>
            <a:r>
              <a:rPr lang="fr-FR" dirty="0" err="1"/>
              <a:t>alacriter</a:t>
            </a:r>
            <a:r>
              <a:rPr lang="fr-FR" dirty="0"/>
              <a:t> </a:t>
            </a:r>
            <a:r>
              <a:rPr lang="fr-FR" dirty="0" err="1"/>
              <a:t>consurgentem</a:t>
            </a:r>
            <a:r>
              <a:rPr lang="fr-FR" dirty="0"/>
              <a:t> </a:t>
            </a:r>
            <a:r>
              <a:rPr lang="fr-FR" dirty="0" err="1"/>
              <a:t>revocavere</a:t>
            </a:r>
            <a:r>
              <a:rPr lang="fr-FR" dirty="0"/>
              <a:t> </a:t>
            </a:r>
            <a:r>
              <a:rPr lang="fr-FR" dirty="0" err="1"/>
              <a:t>ductores</a:t>
            </a:r>
            <a:r>
              <a:rPr lang="fr-FR" dirty="0"/>
              <a:t> </a:t>
            </a:r>
            <a:r>
              <a:rPr lang="fr-FR" dirty="0" err="1"/>
              <a:t>rati</a:t>
            </a:r>
            <a:r>
              <a:rPr lang="fr-FR" dirty="0"/>
              <a:t> </a:t>
            </a:r>
            <a:r>
              <a:rPr lang="fr-FR" dirty="0" err="1"/>
              <a:t>intempestivum</a:t>
            </a:r>
            <a:r>
              <a:rPr lang="fr-FR" dirty="0"/>
              <a:t> </a:t>
            </a:r>
            <a:r>
              <a:rPr lang="fr-FR" dirty="0" err="1"/>
              <a:t>anceps</a:t>
            </a:r>
            <a:r>
              <a:rPr lang="fr-FR" dirty="0"/>
              <a:t> </a:t>
            </a:r>
            <a:r>
              <a:rPr lang="fr-FR" dirty="0" err="1"/>
              <a:t>subire</a:t>
            </a:r>
            <a:r>
              <a:rPr lang="fr-FR" dirty="0"/>
              <a:t> </a:t>
            </a:r>
            <a:r>
              <a:rPr lang="fr-FR" dirty="0" err="1"/>
              <a:t>certamen</a:t>
            </a:r>
            <a:r>
              <a:rPr lang="fr-FR" dirty="0"/>
              <a:t> cum haut longe muri </a:t>
            </a:r>
            <a:r>
              <a:rPr lang="fr-FR" dirty="0" err="1"/>
              <a:t>distarent</a:t>
            </a:r>
            <a:r>
              <a:rPr lang="fr-FR" dirty="0"/>
              <a:t>, quorum.</a:t>
            </a:r>
          </a:p>
          <a:p>
            <a:pPr lvl="0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71FF708-2D79-41F5-A018-B379013045FB}"/>
              </a:ext>
            </a:extLst>
          </p:cNvPr>
          <p:cNvSpPr/>
          <p:nvPr userDrawn="1"/>
        </p:nvSpPr>
        <p:spPr>
          <a:xfrm>
            <a:off x="240632" y="4542845"/>
            <a:ext cx="2326105" cy="2005263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ADEE576B-191A-4ED6-B7AB-5789A535A3C8}"/>
              </a:ext>
            </a:extLst>
          </p:cNvPr>
          <p:cNvSpPr/>
          <p:nvPr userDrawn="1"/>
        </p:nvSpPr>
        <p:spPr>
          <a:xfrm>
            <a:off x="240632" y="2426369"/>
            <a:ext cx="4772525" cy="2005263"/>
          </a:xfrm>
          <a:prstGeom prst="rect">
            <a:avLst/>
          </a:prstGeom>
          <a:solidFill>
            <a:srgbClr val="2A2B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xmlns="" id="{E07126BB-FABC-403E-9158-59603531981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0632" y="2425700"/>
            <a:ext cx="4709861" cy="2006600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>
                <a:solidFill>
                  <a:schemeClr val="bg1"/>
                </a:solidFill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</a:defRPr>
            </a:lvl3pPr>
            <a:lvl4pPr marL="1371600" indent="0">
              <a:buNone/>
              <a:defRPr sz="1100">
                <a:solidFill>
                  <a:schemeClr val="bg1"/>
                </a:solidFill>
              </a:defRPr>
            </a:lvl4pPr>
            <a:lvl5pPr marL="1828800" indent="0">
              <a:buNone/>
              <a:defRPr sz="1100">
                <a:solidFill>
                  <a:schemeClr val="bg1"/>
                </a:solidFill>
              </a:defRPr>
            </a:lvl5pPr>
          </a:lstStyle>
          <a:p>
            <a:pPr algn="ctr"/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Iis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igitur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est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difficilius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satis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facere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, qui se Latina scripta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dicunt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contemnere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. in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quibus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hoc primum est in quo admirer,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cur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in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gravissimis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rebus non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delectet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eos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sermo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patrius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, cum idem fabellas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Latinas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ad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verbum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e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Graecis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expressas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non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inviti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legant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.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quis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enim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tam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inimicus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paene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nomini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Romano est, qui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Ennii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Medeam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aut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Antiopam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Pacuvii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spernat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aut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reiciat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, quod se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isdem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Euripidis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fabulis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delectari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dicat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Latinas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litteras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600" dirty="0" err="1">
                <a:solidFill>
                  <a:schemeClr val="bg1">
                    <a:lumMod val="50000"/>
                  </a:schemeClr>
                </a:solidFill>
              </a:rPr>
              <a:t>oderit</a:t>
            </a:r>
            <a:r>
              <a:rPr lang="fr-FR" sz="1600" dirty="0">
                <a:solidFill>
                  <a:schemeClr val="bg1">
                    <a:lumMod val="50000"/>
                  </a:schemeClr>
                </a:solidFill>
              </a:rPr>
              <a:t>?</a:t>
            </a:r>
          </a:p>
        </p:txBody>
      </p:sp>
      <p:sp>
        <p:nvSpPr>
          <p:cNvPr id="18" name="Espace réservé du texte 17">
            <a:extLst>
              <a:ext uri="{FF2B5EF4-FFF2-40B4-BE49-F238E27FC236}">
                <a16:creationId xmlns:a16="http://schemas.microsoft.com/office/drawing/2014/main" xmlns="" id="{5BBA1DC6-9FDF-4AE4-BD53-3B05BC7CAA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45933" y="4643470"/>
            <a:ext cx="2343150" cy="195397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2A2B64"/>
                </a:solidFill>
              </a:defRPr>
            </a:lvl1pPr>
          </a:lstStyle>
          <a:p>
            <a:pPr lvl="0"/>
            <a:r>
              <a:rPr lang="fr-FR" dirty="0"/>
              <a:t>Ut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</a:t>
            </a:r>
            <a:r>
              <a:rPr lang="fr-FR" dirty="0"/>
              <a:t> </a:t>
            </a:r>
            <a:r>
              <a:rPr lang="fr-FR" dirty="0" err="1"/>
              <a:t>liberalesque</a:t>
            </a:r>
            <a:r>
              <a:rPr lang="fr-FR" dirty="0"/>
              <a:t> </a:t>
            </a:r>
            <a:r>
              <a:rPr lang="fr-FR" dirty="0" err="1"/>
              <a:t>sumus</a:t>
            </a:r>
            <a:r>
              <a:rPr lang="fr-FR" dirty="0"/>
              <a:t>, non ut </a:t>
            </a:r>
            <a:r>
              <a:rPr lang="fr-FR" dirty="0" err="1"/>
              <a:t>exigamus</a:t>
            </a:r>
            <a:r>
              <a:rPr lang="fr-FR" dirty="0"/>
              <a:t> </a:t>
            </a:r>
            <a:r>
              <a:rPr lang="fr-FR" dirty="0" err="1"/>
              <a:t>gratiam</a:t>
            </a:r>
            <a:r>
              <a:rPr lang="fr-FR" dirty="0"/>
              <a:t> (</a:t>
            </a:r>
            <a:r>
              <a:rPr lang="fr-FR" dirty="0" err="1"/>
              <a:t>neque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beneficium</a:t>
            </a:r>
            <a:r>
              <a:rPr lang="fr-FR" dirty="0"/>
              <a:t> </a:t>
            </a:r>
            <a:r>
              <a:rPr lang="fr-FR" dirty="0" err="1"/>
              <a:t>faeneramur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</a:t>
            </a:r>
            <a:r>
              <a:rPr lang="fr-FR" dirty="0" err="1"/>
              <a:t>natura</a:t>
            </a:r>
            <a:r>
              <a:rPr lang="fr-FR" dirty="0"/>
              <a:t> </a:t>
            </a:r>
            <a:r>
              <a:rPr lang="fr-FR" dirty="0" err="1"/>
              <a:t>propensi</a:t>
            </a:r>
            <a:r>
              <a:rPr lang="fr-FR" dirty="0"/>
              <a:t> ad </a:t>
            </a:r>
            <a:r>
              <a:rPr lang="fr-FR" dirty="0" err="1"/>
              <a:t>liberalitatem</a:t>
            </a:r>
            <a:r>
              <a:rPr lang="fr-FR" dirty="0"/>
              <a:t> </a:t>
            </a:r>
            <a:r>
              <a:rPr lang="fr-FR" dirty="0" err="1"/>
              <a:t>sumus</a:t>
            </a:r>
            <a:r>
              <a:rPr lang="fr-FR" dirty="0"/>
              <a:t>), </a:t>
            </a:r>
          </a:p>
          <a:p>
            <a:pPr lvl="0"/>
            <a:endParaRPr lang="fr-FR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DEEE834D-3FB1-4423-AA1F-92E69D8AD2BC}"/>
              </a:ext>
            </a:extLst>
          </p:cNvPr>
          <p:cNvSpPr/>
          <p:nvPr userDrawn="1"/>
        </p:nvSpPr>
        <p:spPr>
          <a:xfrm>
            <a:off x="2646020" y="4542844"/>
            <a:ext cx="2326105" cy="2005263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Espace réservé du texte 17">
            <a:extLst>
              <a:ext uri="{FF2B5EF4-FFF2-40B4-BE49-F238E27FC236}">
                <a16:creationId xmlns:a16="http://schemas.microsoft.com/office/drawing/2014/main" xmlns="" id="{AC0B8661-B014-4AE8-BAFC-94C08E9AEF9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78780" y="4705644"/>
            <a:ext cx="2343150" cy="195397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2A2B64"/>
                </a:solidFill>
              </a:defRPr>
            </a:lvl1pPr>
          </a:lstStyle>
          <a:p>
            <a:pPr lvl="0"/>
            <a:r>
              <a:rPr lang="fr-FR" dirty="0"/>
              <a:t>Ut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</a:t>
            </a:r>
            <a:r>
              <a:rPr lang="fr-FR" dirty="0"/>
              <a:t> </a:t>
            </a:r>
            <a:r>
              <a:rPr lang="fr-FR" dirty="0" err="1"/>
              <a:t>liberalesque</a:t>
            </a:r>
            <a:r>
              <a:rPr lang="fr-FR" dirty="0"/>
              <a:t> </a:t>
            </a:r>
            <a:r>
              <a:rPr lang="fr-FR" dirty="0" err="1"/>
              <a:t>sumus</a:t>
            </a:r>
            <a:r>
              <a:rPr lang="fr-FR" dirty="0"/>
              <a:t>, non ut </a:t>
            </a:r>
            <a:r>
              <a:rPr lang="fr-FR" dirty="0" err="1"/>
              <a:t>exigamus</a:t>
            </a:r>
            <a:r>
              <a:rPr lang="fr-FR" dirty="0"/>
              <a:t> </a:t>
            </a:r>
            <a:r>
              <a:rPr lang="fr-FR" dirty="0" err="1"/>
              <a:t>gratiam</a:t>
            </a:r>
            <a:r>
              <a:rPr lang="fr-FR" dirty="0"/>
              <a:t> (</a:t>
            </a:r>
            <a:r>
              <a:rPr lang="fr-FR" dirty="0" err="1"/>
              <a:t>neque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beneficium</a:t>
            </a:r>
            <a:r>
              <a:rPr lang="fr-FR" dirty="0"/>
              <a:t> </a:t>
            </a:r>
            <a:r>
              <a:rPr lang="fr-FR" dirty="0" err="1"/>
              <a:t>faeneramur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</a:t>
            </a:r>
            <a:r>
              <a:rPr lang="fr-FR" dirty="0" err="1"/>
              <a:t>natura</a:t>
            </a:r>
            <a:r>
              <a:rPr lang="fr-FR" dirty="0"/>
              <a:t> </a:t>
            </a:r>
            <a:r>
              <a:rPr lang="fr-FR" dirty="0" err="1"/>
              <a:t>propensi</a:t>
            </a:r>
            <a:r>
              <a:rPr lang="fr-FR" dirty="0"/>
              <a:t> ad </a:t>
            </a:r>
            <a:r>
              <a:rPr lang="fr-FR" dirty="0" err="1"/>
              <a:t>liberalitatem</a:t>
            </a:r>
            <a:r>
              <a:rPr lang="fr-FR" dirty="0"/>
              <a:t> </a:t>
            </a:r>
            <a:r>
              <a:rPr lang="fr-FR" dirty="0" err="1"/>
              <a:t>sumus</a:t>
            </a:r>
            <a:r>
              <a:rPr lang="fr-FR" dirty="0"/>
              <a:t>), </a:t>
            </a:r>
          </a:p>
          <a:p>
            <a:pPr lvl="0"/>
            <a:endParaRPr lang="fr-FR" dirty="0"/>
          </a:p>
        </p:txBody>
      </p:sp>
      <p:sp>
        <p:nvSpPr>
          <p:cNvPr id="23" name="Espace réservé pour une image  22">
            <a:extLst>
              <a:ext uri="{FF2B5EF4-FFF2-40B4-BE49-F238E27FC236}">
                <a16:creationId xmlns:a16="http://schemas.microsoft.com/office/drawing/2014/main" xmlns="" id="{BF0E6BB5-C272-42B1-AAB0-B5ED3F104A6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118777" y="2460541"/>
            <a:ext cx="3729802" cy="4122738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rgbClr val="2A2B64"/>
                </a:solidFill>
              </a:defRPr>
            </a:lvl1pPr>
          </a:lstStyle>
          <a:p>
            <a:r>
              <a:rPr lang="fr-FR" dirty="0"/>
              <a:t>Insérer une photo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xmlns="" id="{257BB1E2-622F-498C-B5F7-ACF24B91D214}"/>
              </a:ext>
            </a:extLst>
          </p:cNvPr>
          <p:cNvSpPr/>
          <p:nvPr userDrawn="1"/>
        </p:nvSpPr>
        <p:spPr>
          <a:xfrm>
            <a:off x="8398041" y="2466477"/>
            <a:ext cx="1267326" cy="1251282"/>
          </a:xfrm>
          <a:prstGeom prst="ellipse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xmlns="" id="{47E522DD-E5E8-438C-ABDA-920E7577995F}"/>
              </a:ext>
            </a:extLst>
          </p:cNvPr>
          <p:cNvSpPr/>
          <p:nvPr userDrawn="1"/>
        </p:nvSpPr>
        <p:spPr>
          <a:xfrm>
            <a:off x="8357937" y="3841681"/>
            <a:ext cx="1267326" cy="1251282"/>
          </a:xfrm>
          <a:prstGeom prst="ellipse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xmlns="" id="{F0648178-3FAB-4E29-B3A4-13215AE3AA69}"/>
              </a:ext>
            </a:extLst>
          </p:cNvPr>
          <p:cNvSpPr/>
          <p:nvPr userDrawn="1"/>
        </p:nvSpPr>
        <p:spPr>
          <a:xfrm>
            <a:off x="8357937" y="5216886"/>
            <a:ext cx="1267326" cy="1251282"/>
          </a:xfrm>
          <a:prstGeom prst="ellipse">
            <a:avLst/>
          </a:prstGeom>
          <a:solidFill>
            <a:srgbClr val="E30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Espace réservé du texte 27">
            <a:extLst>
              <a:ext uri="{FF2B5EF4-FFF2-40B4-BE49-F238E27FC236}">
                <a16:creationId xmlns:a16="http://schemas.microsoft.com/office/drawing/2014/main" xmlns="" id="{2F6A3C5F-F574-4509-B076-9F71EA3872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97762" y="2786063"/>
            <a:ext cx="987675" cy="64293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chiffre</a:t>
            </a:r>
          </a:p>
        </p:txBody>
      </p:sp>
      <p:sp>
        <p:nvSpPr>
          <p:cNvPr id="29" name="Espace réservé du texte 27">
            <a:extLst>
              <a:ext uri="{FF2B5EF4-FFF2-40B4-BE49-F238E27FC236}">
                <a16:creationId xmlns:a16="http://schemas.microsoft.com/office/drawing/2014/main" xmlns="" id="{272EADAD-CE59-4AA7-B19C-5EDA6F4AA61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97761" y="4145854"/>
            <a:ext cx="987675" cy="64293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chiffre</a:t>
            </a:r>
          </a:p>
        </p:txBody>
      </p:sp>
      <p:sp>
        <p:nvSpPr>
          <p:cNvPr id="30" name="Espace réservé du texte 27">
            <a:extLst>
              <a:ext uri="{FF2B5EF4-FFF2-40B4-BE49-F238E27FC236}">
                <a16:creationId xmlns:a16="http://schemas.microsoft.com/office/drawing/2014/main" xmlns="" id="{78DD9C13-AC19-4189-BD88-2A4589D5B1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97761" y="5521058"/>
            <a:ext cx="987675" cy="64293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chiffre</a:t>
            </a:r>
          </a:p>
        </p:txBody>
      </p:sp>
      <p:sp>
        <p:nvSpPr>
          <p:cNvPr id="34" name="Espace réservé du texte 33">
            <a:extLst>
              <a:ext uri="{FF2B5EF4-FFF2-40B4-BE49-F238E27FC236}">
                <a16:creationId xmlns:a16="http://schemas.microsoft.com/office/drawing/2014/main" xmlns="" id="{86A9D76A-9213-493F-A820-92C777EBE6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665367" y="2543968"/>
            <a:ext cx="2546350" cy="117379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2A2B64"/>
                </a:solidFill>
              </a:defRPr>
            </a:lvl1pPr>
          </a:lstStyle>
          <a:p>
            <a:pPr lvl="0"/>
            <a:r>
              <a:rPr lang="fr-FR" dirty="0"/>
              <a:t>Itinera </a:t>
            </a:r>
            <a:r>
              <a:rPr lang="fr-FR" dirty="0" err="1"/>
              <a:t>pascebantur</a:t>
            </a:r>
            <a:r>
              <a:rPr lang="fr-FR" dirty="0"/>
              <a:t> </a:t>
            </a:r>
            <a:r>
              <a:rPr lang="fr-FR" dirty="0" err="1"/>
              <a:t>itinera</a:t>
            </a:r>
            <a:r>
              <a:rPr lang="fr-FR" dirty="0"/>
              <a:t> </a:t>
            </a:r>
            <a:r>
              <a:rPr lang="fr-FR" dirty="0" err="1"/>
              <a:t>inveniretur</a:t>
            </a:r>
            <a:r>
              <a:rPr lang="fr-FR" dirty="0"/>
              <a:t> </a:t>
            </a:r>
            <a:r>
              <a:rPr lang="fr-FR" dirty="0" err="1"/>
              <a:t>itinera</a:t>
            </a:r>
            <a:r>
              <a:rPr lang="fr-FR" dirty="0"/>
              <a:t> </a:t>
            </a:r>
            <a:r>
              <a:rPr lang="fr-FR" dirty="0" err="1"/>
              <a:t>maritima</a:t>
            </a:r>
            <a:r>
              <a:rPr lang="fr-FR" dirty="0"/>
              <a:t> </a:t>
            </a:r>
            <a:r>
              <a:rPr lang="fr-FR" dirty="0" err="1"/>
              <a:t>provincialium</a:t>
            </a:r>
            <a:r>
              <a:rPr lang="fr-FR" dirty="0"/>
              <a:t> cum mox </a:t>
            </a:r>
            <a:r>
              <a:rPr lang="fr-FR" dirty="0" err="1"/>
              <a:t>intersaepientes</a:t>
            </a:r>
            <a:r>
              <a:rPr lang="fr-FR" dirty="0"/>
              <a:t> </a:t>
            </a:r>
            <a:r>
              <a:rPr lang="fr-FR" dirty="0" err="1"/>
              <a:t>relicta</a:t>
            </a:r>
            <a:r>
              <a:rPr lang="fr-FR" dirty="0"/>
              <a:t> </a:t>
            </a:r>
            <a:r>
              <a:rPr lang="fr-FR" dirty="0" err="1"/>
              <a:t>igitur</a:t>
            </a:r>
            <a:endParaRPr lang="fr-FR" dirty="0"/>
          </a:p>
          <a:p>
            <a:pPr lvl="0"/>
            <a:endParaRPr lang="fr-FR" dirty="0"/>
          </a:p>
        </p:txBody>
      </p:sp>
      <p:sp>
        <p:nvSpPr>
          <p:cNvPr id="35" name="Espace réservé du texte 33">
            <a:extLst>
              <a:ext uri="{FF2B5EF4-FFF2-40B4-BE49-F238E27FC236}">
                <a16:creationId xmlns:a16="http://schemas.microsoft.com/office/drawing/2014/main" xmlns="" id="{2DA03499-0CD5-4BF9-BF4E-7B61BAB617C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665367" y="3955948"/>
            <a:ext cx="2546350" cy="117379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2A2B64"/>
                </a:solidFill>
              </a:defRPr>
            </a:lvl1pPr>
          </a:lstStyle>
          <a:p>
            <a:pPr lvl="0"/>
            <a:r>
              <a:rPr lang="fr-FR" dirty="0"/>
              <a:t>Itinera </a:t>
            </a:r>
            <a:r>
              <a:rPr lang="fr-FR" dirty="0" err="1"/>
              <a:t>pascebantur</a:t>
            </a:r>
            <a:r>
              <a:rPr lang="fr-FR" dirty="0"/>
              <a:t> </a:t>
            </a:r>
            <a:r>
              <a:rPr lang="fr-FR" dirty="0" err="1"/>
              <a:t>itinera</a:t>
            </a:r>
            <a:r>
              <a:rPr lang="fr-FR" dirty="0"/>
              <a:t> </a:t>
            </a:r>
            <a:r>
              <a:rPr lang="fr-FR" dirty="0" err="1"/>
              <a:t>inveniretur</a:t>
            </a:r>
            <a:r>
              <a:rPr lang="fr-FR" dirty="0"/>
              <a:t> </a:t>
            </a:r>
            <a:r>
              <a:rPr lang="fr-FR" dirty="0" err="1"/>
              <a:t>itinera</a:t>
            </a:r>
            <a:r>
              <a:rPr lang="fr-FR" dirty="0"/>
              <a:t> </a:t>
            </a:r>
            <a:r>
              <a:rPr lang="fr-FR" dirty="0" err="1"/>
              <a:t>maritima</a:t>
            </a:r>
            <a:r>
              <a:rPr lang="fr-FR" dirty="0"/>
              <a:t> </a:t>
            </a:r>
            <a:r>
              <a:rPr lang="fr-FR" dirty="0" err="1"/>
              <a:t>provincialium</a:t>
            </a:r>
            <a:r>
              <a:rPr lang="fr-FR" dirty="0"/>
              <a:t> cum mox </a:t>
            </a:r>
            <a:r>
              <a:rPr lang="fr-FR" dirty="0" err="1"/>
              <a:t>intersaepientes</a:t>
            </a:r>
            <a:r>
              <a:rPr lang="fr-FR" dirty="0"/>
              <a:t> </a:t>
            </a:r>
            <a:r>
              <a:rPr lang="fr-FR" dirty="0" err="1"/>
              <a:t>relicta</a:t>
            </a:r>
            <a:r>
              <a:rPr lang="fr-FR" dirty="0"/>
              <a:t> </a:t>
            </a:r>
            <a:r>
              <a:rPr lang="fr-FR" dirty="0" err="1"/>
              <a:t>igitur</a:t>
            </a:r>
            <a:endParaRPr lang="fr-FR" dirty="0"/>
          </a:p>
          <a:p>
            <a:pPr lvl="0"/>
            <a:endParaRPr lang="fr-FR" dirty="0"/>
          </a:p>
        </p:txBody>
      </p:sp>
      <p:sp>
        <p:nvSpPr>
          <p:cNvPr id="36" name="Espace réservé du texte 33">
            <a:extLst>
              <a:ext uri="{FF2B5EF4-FFF2-40B4-BE49-F238E27FC236}">
                <a16:creationId xmlns:a16="http://schemas.microsoft.com/office/drawing/2014/main" xmlns="" id="{EB3917D3-F8CD-4AED-84BB-7B2CE5E00AA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683258" y="5374316"/>
            <a:ext cx="2546350" cy="117379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2A2B64"/>
                </a:solidFill>
              </a:defRPr>
            </a:lvl1pPr>
          </a:lstStyle>
          <a:p>
            <a:pPr lvl="0"/>
            <a:r>
              <a:rPr lang="fr-FR" dirty="0"/>
              <a:t>Itinera </a:t>
            </a:r>
            <a:r>
              <a:rPr lang="fr-FR" dirty="0" err="1"/>
              <a:t>pascebantur</a:t>
            </a:r>
            <a:r>
              <a:rPr lang="fr-FR" dirty="0"/>
              <a:t> </a:t>
            </a:r>
            <a:r>
              <a:rPr lang="fr-FR" dirty="0" err="1"/>
              <a:t>itinera</a:t>
            </a:r>
            <a:r>
              <a:rPr lang="fr-FR" dirty="0"/>
              <a:t> </a:t>
            </a:r>
            <a:r>
              <a:rPr lang="fr-FR" dirty="0" err="1"/>
              <a:t>inveniretur</a:t>
            </a:r>
            <a:r>
              <a:rPr lang="fr-FR" dirty="0"/>
              <a:t> </a:t>
            </a:r>
            <a:r>
              <a:rPr lang="fr-FR" dirty="0" err="1"/>
              <a:t>itinera</a:t>
            </a:r>
            <a:r>
              <a:rPr lang="fr-FR" dirty="0"/>
              <a:t> </a:t>
            </a:r>
            <a:r>
              <a:rPr lang="fr-FR" dirty="0" err="1"/>
              <a:t>maritima</a:t>
            </a:r>
            <a:r>
              <a:rPr lang="fr-FR" dirty="0"/>
              <a:t> </a:t>
            </a:r>
            <a:r>
              <a:rPr lang="fr-FR" dirty="0" err="1"/>
              <a:t>provincialium</a:t>
            </a:r>
            <a:r>
              <a:rPr lang="fr-FR" dirty="0"/>
              <a:t> cum mox </a:t>
            </a:r>
            <a:r>
              <a:rPr lang="fr-FR" dirty="0" err="1"/>
              <a:t>intersaepientes</a:t>
            </a:r>
            <a:r>
              <a:rPr lang="fr-FR" dirty="0"/>
              <a:t> </a:t>
            </a:r>
            <a:r>
              <a:rPr lang="fr-FR" dirty="0" err="1"/>
              <a:t>relicta</a:t>
            </a:r>
            <a:r>
              <a:rPr lang="fr-FR" dirty="0"/>
              <a:t> </a:t>
            </a:r>
            <a:r>
              <a:rPr lang="fr-FR" dirty="0" err="1"/>
              <a:t>igitur</a:t>
            </a:r>
            <a:endParaRPr lang="fr-FR" dirty="0"/>
          </a:p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980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ésenta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xmlns="" id="{E606AB03-7407-4AEB-A840-D4BAFE12D61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51650" y="1"/>
            <a:ext cx="5340350" cy="6858000"/>
          </a:xfrm>
        </p:spPr>
        <p:txBody>
          <a:bodyPr anchor="ctr" anchorCtr="1"/>
          <a:lstStyle>
            <a:lvl1pPr marL="0" indent="0" algn="ctr">
              <a:buNone/>
              <a:defRPr>
                <a:solidFill>
                  <a:srgbClr val="2A2B64"/>
                </a:solidFill>
              </a:defRPr>
            </a:lvl1pPr>
          </a:lstStyle>
          <a:p>
            <a:r>
              <a:rPr lang="fr-FR" dirty="0"/>
              <a:t>			Insérer</a:t>
            </a:r>
          </a:p>
          <a:p>
            <a:r>
              <a:rPr lang="fr-FR" dirty="0"/>
              <a:t> 			une</a:t>
            </a:r>
          </a:p>
          <a:p>
            <a:r>
              <a:rPr lang="fr-FR" dirty="0"/>
              <a:t>			 image</a:t>
            </a:r>
          </a:p>
        </p:txBody>
      </p:sp>
      <p:sp>
        <p:nvSpPr>
          <p:cNvPr id="9" name="Forme libre : forme 8">
            <a:extLst>
              <a:ext uri="{FF2B5EF4-FFF2-40B4-BE49-F238E27FC236}">
                <a16:creationId xmlns:a16="http://schemas.microsoft.com/office/drawing/2014/main" xmlns="" id="{7ED3E5E7-E288-46C9-A1DA-79D9B64D9ABF}"/>
              </a:ext>
            </a:extLst>
          </p:cNvPr>
          <p:cNvSpPr/>
          <p:nvPr userDrawn="1"/>
        </p:nvSpPr>
        <p:spPr>
          <a:xfrm>
            <a:off x="-14068" y="-14068"/>
            <a:ext cx="10396025" cy="6893170"/>
          </a:xfrm>
          <a:custGeom>
            <a:avLst/>
            <a:gdLst>
              <a:gd name="connsiteX0" fmla="*/ 10396025 w 10396025"/>
              <a:gd name="connsiteY0" fmla="*/ 0 h 6893170"/>
              <a:gd name="connsiteX1" fmla="*/ 6865034 w 10396025"/>
              <a:gd name="connsiteY1" fmla="*/ 6893170 h 6893170"/>
              <a:gd name="connsiteX2" fmla="*/ 0 w 10396025"/>
              <a:gd name="connsiteY2" fmla="*/ 6879102 h 6893170"/>
              <a:gd name="connsiteX3" fmla="*/ 0 w 10396025"/>
              <a:gd name="connsiteY3" fmla="*/ 0 h 6893170"/>
              <a:gd name="connsiteX4" fmla="*/ 10396025 w 10396025"/>
              <a:gd name="connsiteY4" fmla="*/ 0 h 689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96025" h="6893170">
                <a:moveTo>
                  <a:pt x="10396025" y="0"/>
                </a:moveTo>
                <a:lnTo>
                  <a:pt x="6865034" y="6893170"/>
                </a:lnTo>
                <a:lnTo>
                  <a:pt x="0" y="6879102"/>
                </a:lnTo>
                <a:lnTo>
                  <a:pt x="0" y="0"/>
                </a:lnTo>
                <a:lnTo>
                  <a:pt x="10396025" y="0"/>
                </a:lnTo>
                <a:close/>
              </a:path>
            </a:pathLst>
          </a:custGeom>
          <a:solidFill>
            <a:srgbClr val="2A2B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xmlns="" id="{281AFC29-7A7F-4486-BAC0-F008C344C4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5125" y="1716089"/>
            <a:ext cx="8258370" cy="171291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Ut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</a:t>
            </a:r>
            <a:r>
              <a:rPr lang="fr-FR" dirty="0"/>
              <a:t> </a:t>
            </a:r>
            <a:r>
              <a:rPr lang="fr-FR" dirty="0" err="1"/>
              <a:t>liberalesque</a:t>
            </a:r>
            <a:r>
              <a:rPr lang="fr-FR" dirty="0"/>
              <a:t> </a:t>
            </a:r>
            <a:r>
              <a:rPr lang="fr-FR" dirty="0" err="1"/>
              <a:t>sumus</a:t>
            </a:r>
            <a:r>
              <a:rPr lang="fr-FR" dirty="0"/>
              <a:t>, non ut </a:t>
            </a:r>
            <a:r>
              <a:rPr lang="fr-FR" dirty="0" err="1"/>
              <a:t>exigamus</a:t>
            </a:r>
            <a:r>
              <a:rPr lang="fr-FR" dirty="0"/>
              <a:t> </a:t>
            </a:r>
            <a:r>
              <a:rPr lang="fr-FR" dirty="0" err="1"/>
              <a:t>gratiam</a:t>
            </a:r>
            <a:r>
              <a:rPr lang="fr-FR" dirty="0"/>
              <a:t> (</a:t>
            </a:r>
            <a:r>
              <a:rPr lang="fr-FR" dirty="0" err="1"/>
              <a:t>neque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beneficium</a:t>
            </a:r>
            <a:r>
              <a:rPr lang="fr-FR" dirty="0"/>
              <a:t> </a:t>
            </a:r>
            <a:r>
              <a:rPr lang="fr-FR" dirty="0" err="1"/>
              <a:t>faeneramur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</a:t>
            </a:r>
            <a:r>
              <a:rPr lang="fr-FR" dirty="0" err="1"/>
              <a:t>natura</a:t>
            </a:r>
            <a:r>
              <a:rPr lang="fr-FR" dirty="0"/>
              <a:t> </a:t>
            </a:r>
            <a:r>
              <a:rPr lang="fr-FR" dirty="0" err="1"/>
              <a:t>propensi</a:t>
            </a:r>
            <a:r>
              <a:rPr lang="fr-FR" dirty="0"/>
              <a:t> ad </a:t>
            </a:r>
            <a:r>
              <a:rPr lang="fr-FR" dirty="0" err="1"/>
              <a:t>liberalitatem</a:t>
            </a:r>
            <a:r>
              <a:rPr lang="fr-FR" dirty="0"/>
              <a:t> </a:t>
            </a:r>
            <a:r>
              <a:rPr lang="fr-FR" dirty="0" err="1"/>
              <a:t>sumus</a:t>
            </a:r>
            <a:r>
              <a:rPr lang="fr-FR" dirty="0"/>
              <a:t>), sic </a:t>
            </a:r>
            <a:r>
              <a:rPr lang="fr-FR" dirty="0" err="1"/>
              <a:t>amicitiam</a:t>
            </a:r>
            <a:r>
              <a:rPr lang="fr-FR" dirty="0"/>
              <a:t> non </a:t>
            </a:r>
            <a:r>
              <a:rPr lang="fr-FR" dirty="0" err="1"/>
              <a:t>spe</a:t>
            </a:r>
            <a:r>
              <a:rPr lang="fr-FR" dirty="0"/>
              <a:t> </a:t>
            </a:r>
            <a:r>
              <a:rPr lang="fr-FR" dirty="0" err="1"/>
              <a:t>mercedis</a:t>
            </a:r>
            <a:r>
              <a:rPr lang="fr-FR" dirty="0"/>
              <a:t> </a:t>
            </a:r>
            <a:r>
              <a:rPr lang="fr-FR" dirty="0" err="1"/>
              <a:t>adducti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quod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eius</a:t>
            </a:r>
            <a:r>
              <a:rPr lang="fr-FR" dirty="0"/>
              <a:t> fructus in ipso </a:t>
            </a:r>
            <a:r>
              <a:rPr lang="fr-FR" dirty="0" err="1"/>
              <a:t>amore</a:t>
            </a:r>
            <a:r>
              <a:rPr lang="fr-FR" dirty="0"/>
              <a:t> </a:t>
            </a:r>
            <a:r>
              <a:rPr lang="fr-FR" dirty="0" err="1"/>
              <a:t>inest</a:t>
            </a:r>
            <a:r>
              <a:rPr lang="fr-FR" dirty="0"/>
              <a:t>, </a:t>
            </a:r>
            <a:r>
              <a:rPr lang="fr-FR" dirty="0" err="1"/>
              <a:t>expetendam</a:t>
            </a:r>
            <a:r>
              <a:rPr lang="fr-FR" dirty="0"/>
              <a:t> </a:t>
            </a:r>
            <a:r>
              <a:rPr lang="fr-FR" dirty="0" err="1"/>
              <a:t>putamus</a:t>
            </a:r>
            <a:r>
              <a:rPr lang="fr-FR" dirty="0"/>
              <a:t>. Ut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</a:t>
            </a:r>
            <a:r>
              <a:rPr lang="fr-FR" dirty="0"/>
              <a:t> </a:t>
            </a:r>
            <a:r>
              <a:rPr lang="fr-FR" dirty="0" err="1"/>
              <a:t>liberalesque</a:t>
            </a:r>
            <a:r>
              <a:rPr lang="fr-FR" dirty="0"/>
              <a:t> </a:t>
            </a:r>
            <a:r>
              <a:rPr lang="fr-FR" dirty="0" err="1"/>
              <a:t>sumus</a:t>
            </a:r>
            <a:r>
              <a:rPr lang="fr-FR" dirty="0"/>
              <a:t>, non ut </a:t>
            </a:r>
            <a:r>
              <a:rPr lang="fr-FR" dirty="0" err="1"/>
              <a:t>exigamus</a:t>
            </a:r>
            <a:r>
              <a:rPr lang="fr-FR" dirty="0"/>
              <a:t> </a:t>
            </a:r>
            <a:r>
              <a:rPr lang="fr-FR" dirty="0" err="1"/>
              <a:t>gratiam</a:t>
            </a:r>
            <a:r>
              <a:rPr lang="fr-FR" dirty="0"/>
              <a:t> (</a:t>
            </a:r>
            <a:r>
              <a:rPr lang="fr-FR" dirty="0" err="1"/>
              <a:t>neque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beneficium</a:t>
            </a:r>
            <a:r>
              <a:rPr lang="fr-FR" dirty="0"/>
              <a:t> </a:t>
            </a:r>
            <a:r>
              <a:rPr lang="fr-FR" dirty="0" err="1"/>
              <a:t>faeneramur</a:t>
            </a:r>
            <a:endParaRPr lang="fr-FR" dirty="0"/>
          </a:p>
          <a:p>
            <a:pPr lvl="0"/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xmlns="" id="{8FE46B52-E1CD-47CC-AF47-3915AC9D0C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5125" y="3602038"/>
            <a:ext cx="6373813" cy="3038475"/>
          </a:xfrm>
        </p:spPr>
        <p:txBody>
          <a:bodyPr>
            <a:normAutofit/>
          </a:bodyPr>
          <a:lstStyle>
            <a:lvl1pPr marL="0" indent="0">
              <a:buNone/>
              <a:defRPr sz="23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Ut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</a:t>
            </a:r>
            <a:r>
              <a:rPr lang="fr-FR" dirty="0"/>
              <a:t> </a:t>
            </a:r>
            <a:r>
              <a:rPr lang="fr-FR" dirty="0" err="1"/>
              <a:t>liberalesque</a:t>
            </a:r>
            <a:r>
              <a:rPr lang="fr-FR" dirty="0"/>
              <a:t> </a:t>
            </a:r>
            <a:r>
              <a:rPr lang="fr-FR" dirty="0" err="1"/>
              <a:t>sumus</a:t>
            </a:r>
            <a:r>
              <a:rPr lang="fr-FR" dirty="0"/>
              <a:t>, non ut </a:t>
            </a:r>
            <a:r>
              <a:rPr lang="fr-FR" dirty="0" err="1"/>
              <a:t>exigamus</a:t>
            </a:r>
            <a:r>
              <a:rPr lang="fr-FR" dirty="0"/>
              <a:t> </a:t>
            </a:r>
            <a:r>
              <a:rPr lang="fr-FR" dirty="0" err="1"/>
              <a:t>gratiam</a:t>
            </a:r>
            <a:r>
              <a:rPr lang="fr-FR" dirty="0"/>
              <a:t> (</a:t>
            </a:r>
            <a:r>
              <a:rPr lang="fr-FR" dirty="0" err="1"/>
              <a:t>neque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beneficium</a:t>
            </a:r>
            <a:r>
              <a:rPr lang="fr-FR" dirty="0"/>
              <a:t> </a:t>
            </a:r>
            <a:r>
              <a:rPr lang="fr-FR" dirty="0" err="1"/>
              <a:t>faeneramur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</a:t>
            </a:r>
            <a:r>
              <a:rPr lang="fr-FR" dirty="0" err="1"/>
              <a:t>natura</a:t>
            </a:r>
            <a:r>
              <a:rPr lang="fr-FR" dirty="0"/>
              <a:t> </a:t>
            </a:r>
            <a:r>
              <a:rPr lang="fr-FR" dirty="0" err="1"/>
              <a:t>propensi</a:t>
            </a:r>
            <a:r>
              <a:rPr lang="fr-FR" dirty="0"/>
              <a:t> ad </a:t>
            </a:r>
            <a:r>
              <a:rPr lang="fr-FR" dirty="0" err="1"/>
              <a:t>liberalitatem</a:t>
            </a:r>
            <a:r>
              <a:rPr lang="fr-FR" dirty="0"/>
              <a:t> </a:t>
            </a:r>
            <a:r>
              <a:rPr lang="fr-FR" dirty="0" err="1"/>
              <a:t>sumus</a:t>
            </a:r>
            <a:r>
              <a:rPr lang="fr-FR" dirty="0"/>
              <a:t>), sic </a:t>
            </a:r>
            <a:r>
              <a:rPr lang="fr-FR" dirty="0" err="1"/>
              <a:t>amicitiam</a:t>
            </a:r>
            <a:r>
              <a:rPr lang="fr-FR" dirty="0"/>
              <a:t> non </a:t>
            </a:r>
            <a:r>
              <a:rPr lang="fr-FR" dirty="0" err="1"/>
              <a:t>spe</a:t>
            </a:r>
            <a:r>
              <a:rPr lang="fr-FR" dirty="0"/>
              <a:t> </a:t>
            </a:r>
            <a:r>
              <a:rPr lang="fr-FR" dirty="0" err="1"/>
              <a:t>mercedis</a:t>
            </a:r>
            <a:r>
              <a:rPr lang="fr-FR" dirty="0"/>
              <a:t> </a:t>
            </a:r>
            <a:r>
              <a:rPr lang="fr-FR" dirty="0" err="1"/>
              <a:t>adducti</a:t>
            </a:r>
            <a:r>
              <a:rPr lang="fr-FR" dirty="0"/>
              <a:t> </a:t>
            </a:r>
            <a:r>
              <a:rPr lang="fr-FR" dirty="0" err="1"/>
              <a:t>sed</a:t>
            </a:r>
            <a:r>
              <a:rPr lang="fr-FR" dirty="0"/>
              <a:t> quod </a:t>
            </a:r>
            <a:r>
              <a:rPr lang="fr-FR" dirty="0" err="1"/>
              <a:t>omnis</a:t>
            </a:r>
            <a:r>
              <a:rPr lang="fr-FR" dirty="0"/>
              <a:t> </a:t>
            </a:r>
            <a:r>
              <a:rPr lang="fr-FR" dirty="0" err="1"/>
              <a:t>eius</a:t>
            </a:r>
            <a:r>
              <a:rPr lang="fr-FR" dirty="0"/>
              <a:t> fructus in ipso </a:t>
            </a:r>
            <a:r>
              <a:rPr lang="fr-FR" dirty="0" err="1"/>
              <a:t>amore</a:t>
            </a:r>
            <a:r>
              <a:rPr lang="fr-FR" dirty="0"/>
              <a:t> </a:t>
            </a:r>
            <a:r>
              <a:rPr lang="fr-FR" dirty="0" err="1"/>
              <a:t>inest</a:t>
            </a:r>
            <a:r>
              <a:rPr lang="fr-FR" dirty="0"/>
              <a:t>, </a:t>
            </a:r>
            <a:r>
              <a:rPr lang="fr-FR" dirty="0" err="1"/>
              <a:t>expetendam</a:t>
            </a:r>
            <a:r>
              <a:rPr lang="fr-FR" dirty="0"/>
              <a:t> </a:t>
            </a:r>
            <a:r>
              <a:rPr lang="fr-FR" dirty="0" err="1"/>
              <a:t>putamus</a:t>
            </a:r>
            <a:r>
              <a:rPr lang="fr-FR" dirty="0"/>
              <a:t>. Ut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</a:t>
            </a:r>
            <a:r>
              <a:rPr lang="fr-FR" dirty="0"/>
              <a:t> </a:t>
            </a:r>
            <a:r>
              <a:rPr lang="fr-FR" dirty="0" err="1"/>
              <a:t>liberalesque</a:t>
            </a:r>
            <a:r>
              <a:rPr lang="fr-FR" dirty="0"/>
              <a:t> </a:t>
            </a:r>
            <a:r>
              <a:rPr lang="fr-FR" dirty="0" err="1"/>
              <a:t>sumus</a:t>
            </a:r>
            <a:r>
              <a:rPr lang="fr-FR" dirty="0"/>
              <a:t>, non ut </a:t>
            </a:r>
            <a:r>
              <a:rPr lang="fr-FR" dirty="0" err="1"/>
              <a:t>exigamus</a:t>
            </a:r>
            <a:r>
              <a:rPr lang="fr-FR" dirty="0"/>
              <a:t> </a:t>
            </a:r>
            <a:r>
              <a:rPr lang="fr-FR" dirty="0" err="1"/>
              <a:t>gratiam</a:t>
            </a:r>
            <a:r>
              <a:rPr lang="fr-FR" dirty="0"/>
              <a:t> (</a:t>
            </a:r>
            <a:r>
              <a:rPr lang="fr-FR" dirty="0" err="1"/>
              <a:t>neque</a:t>
            </a:r>
            <a:r>
              <a:rPr lang="fr-FR" dirty="0"/>
              <a:t> </a:t>
            </a:r>
            <a:r>
              <a:rPr lang="fr-FR" dirty="0" err="1"/>
              <a:t>enim</a:t>
            </a:r>
            <a:r>
              <a:rPr lang="fr-FR" dirty="0"/>
              <a:t> </a:t>
            </a:r>
            <a:r>
              <a:rPr lang="fr-FR" dirty="0" err="1"/>
              <a:t>beneficium</a:t>
            </a:r>
            <a:r>
              <a:rPr lang="fr-FR" dirty="0"/>
              <a:t> </a:t>
            </a:r>
            <a:r>
              <a:rPr lang="fr-FR" dirty="0" err="1"/>
              <a:t>faeneramur</a:t>
            </a:r>
            <a:endParaRPr lang="fr-FR" dirty="0"/>
          </a:p>
          <a:p>
            <a:pPr lvl="0"/>
            <a:endParaRPr lang="fr-FR" dirty="0"/>
          </a:p>
        </p:txBody>
      </p:sp>
      <p:sp>
        <p:nvSpPr>
          <p:cNvPr id="15" name="Espace réservé du texte 14">
            <a:extLst>
              <a:ext uri="{FF2B5EF4-FFF2-40B4-BE49-F238E27FC236}">
                <a16:creationId xmlns:a16="http://schemas.microsoft.com/office/drawing/2014/main" xmlns="" id="{EE179C08-D088-41F0-B650-F496C28679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2413" y="182563"/>
            <a:ext cx="8975725" cy="1195387"/>
          </a:xfrm>
        </p:spPr>
        <p:txBody>
          <a:bodyPr>
            <a:normAutofit/>
          </a:bodyPr>
          <a:lstStyle>
            <a:lvl1pPr marL="0" indent="0">
              <a:buNone/>
              <a:defRPr sz="80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Présentation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xmlns="" id="{DC03EE48-97F2-41F7-8259-4668CBBB5C6E}"/>
              </a:ext>
            </a:extLst>
          </p:cNvPr>
          <p:cNvCxnSpPr>
            <a:stCxn id="9" idx="0"/>
            <a:endCxn id="9" idx="1"/>
          </p:cNvCxnSpPr>
          <p:nvPr userDrawn="1"/>
        </p:nvCxnSpPr>
        <p:spPr>
          <a:xfrm flipH="1">
            <a:off x="6850966" y="-14068"/>
            <a:ext cx="3530991" cy="6893170"/>
          </a:xfrm>
          <a:prstGeom prst="line">
            <a:avLst/>
          </a:prstGeom>
          <a:ln w="38100">
            <a:solidFill>
              <a:srgbClr val="E306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0819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9F9A8F13-74C8-47C4-AA38-342200400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8CADD931-6124-4E3A-97D4-A5BE732BB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4699430B-84BC-4B6C-864E-C794656DC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91821626-CFC8-4EFC-938B-9363FD251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4D2E5ED7-D920-4615-930C-063009F6B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5577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C430CAF-6FB6-4130-810B-9DBC9AC596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ACE68FBE-93B4-4576-9D9B-A18E400A67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E1FE9886-A271-4AE2-97F9-94767ED67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58851AF9-8C31-45B9-9B47-E131377CE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23CBB58E-E589-4FD2-9FFB-EE1EB0EE0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5400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33D4873-E527-4083-B2BA-14749725B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9471BFC0-D65E-4ABE-B46C-8BAFCB195F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13D0C731-0D64-4ED3-BEF8-469AB6C10C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77F43A2F-EFA7-41B0-871D-EF435D5F9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80FCFFE7-C51C-4BBF-9634-CB79A34D3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4A2A500C-54B9-4D24-80D0-6E148B3F7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578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13D0695-5818-4B3D-B6AE-A0C62F13D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FBB1D149-5762-4A61-8DB6-6FAC20F944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E7B4E7FC-15FA-4990-B132-3B6A47718F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5763AFF1-0D18-4103-8004-795ED26986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xmlns="" id="{EFA2356A-1BC7-4DCC-BAC6-A24F322A8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xmlns="" id="{15EF4F40-71F2-43AB-A1CC-024EB9E92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xmlns="" id="{2F874816-AF0E-40F3-BE4E-56DEC8DE6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xmlns="" id="{4E49D7DC-ACF7-474B-8FDB-1F2034584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399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1E5F849-BF22-4D29-BC79-F5FC7A7F7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6F57066E-24C0-4907-B6EB-2A3466C79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E70F6FD7-9E08-49E0-9463-EF567DBA9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59EB250A-4A08-40DC-A435-5D4DF6462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1610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F40CBA3B-DA50-440F-BEE9-0B0273AE2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xmlns="" id="{581E9354-C18B-46D3-B841-D922F3239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2A878EF8-66D1-48D2-B352-19C612FE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326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50F02B4C-40A8-432B-B694-44A5F71B0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27489BC8-4BE3-45A3-8141-3B00910878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C45B80C5-EDD5-44F6-B706-6A2332AF4A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5F5BDD9B-9F1B-4F23-AEBD-ABF778E20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EFFC6A43-601B-4233-85E0-426F6E288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823765B7-4FCD-4D00-B8B5-C35A52621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1483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A7249B45-1C78-40FE-871A-9C777EC0E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xmlns="" id="{7E9D83FE-4D81-463B-BDCB-054CC0297A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3C6159BE-E66F-45D6-B8A3-9F61DE0622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44E90E6C-D0FC-44F7-BC04-16A97D0CD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312EDEDA-C7CD-4279-B812-153E9D74B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1F4B2C4D-951A-4D69-9B50-2EE16117B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5603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xmlns="" id="{F4DBE188-3FD9-4D1C-A77E-169BCAE26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027AE0C4-FCF1-4FA8-BAAB-ED6A2D5A53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AE5D40C9-C324-4577-9238-CC7936036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FB31C-0C71-4553-8396-1CFE7480EAE1}" type="datetimeFigureOut">
              <a:rPr lang="fr-FR" smtClean="0"/>
              <a:t>21/11/2020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A3ED28E9-3101-405B-A8E1-B19E7BA752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7EE5E73B-9E5B-477D-A754-E9227F222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9241A-CE43-4C71-8FB1-0F50847E8EB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5037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4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pour une image  11">
            <a:extLst>
              <a:ext uri="{FF2B5EF4-FFF2-40B4-BE49-F238E27FC236}">
                <a16:creationId xmlns:a16="http://schemas.microsoft.com/office/drawing/2014/main" xmlns="" id="{5B7E46E9-D62E-4B2E-949E-ABC36DC33AE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2" r="23032"/>
          <a:stretch>
            <a:fillRect/>
          </a:stretch>
        </p:blipFill>
        <p:spPr/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421686E7-63A5-417B-82A6-3E2CCD93F1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Présentation Micronics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72AF15A1-0958-450D-979E-F10DB9F7C38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2713" y="1202266"/>
            <a:ext cx="3897312" cy="537470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fr-FR" b="1" dirty="0"/>
              <a:t>Micronics est une entreprise de pointe spécialisée </a:t>
            </a:r>
            <a:r>
              <a:rPr lang="fr-FR" b="1" dirty="0" smtClean="0"/>
              <a:t>dans :</a:t>
            </a:r>
          </a:p>
          <a:p>
            <a:pPr>
              <a:spcBef>
                <a:spcPts val="0"/>
              </a:spcBef>
            </a:pPr>
            <a:endParaRPr lang="fr-FR" b="1" dirty="0" smtClean="0"/>
          </a:p>
          <a:p>
            <a:pPr>
              <a:spcBef>
                <a:spcPts val="0"/>
              </a:spcBef>
            </a:pPr>
            <a:r>
              <a:rPr lang="fr-FR" b="1" dirty="0" smtClean="0"/>
              <a:t>- La Conception</a:t>
            </a:r>
          </a:p>
          <a:p>
            <a:pPr>
              <a:spcBef>
                <a:spcPts val="0"/>
              </a:spcBef>
            </a:pPr>
            <a:r>
              <a:rPr lang="fr-FR" b="1" dirty="0" smtClean="0"/>
              <a:t>- L’Assemblage</a:t>
            </a:r>
          </a:p>
          <a:p>
            <a:pPr>
              <a:spcBef>
                <a:spcPts val="0"/>
              </a:spcBef>
            </a:pPr>
            <a:r>
              <a:rPr lang="fr-FR" b="1" dirty="0" smtClean="0"/>
              <a:t>- La Commercialisation</a:t>
            </a:r>
          </a:p>
          <a:p>
            <a:pPr marL="285750" indent="-285750">
              <a:spcBef>
                <a:spcPts val="0"/>
              </a:spcBef>
              <a:buFontTx/>
              <a:buChar char="-"/>
            </a:pPr>
            <a:endParaRPr lang="fr-FR" b="1" dirty="0" smtClean="0"/>
          </a:p>
          <a:p>
            <a:pPr>
              <a:spcBef>
                <a:spcPts val="0"/>
              </a:spcBef>
            </a:pPr>
            <a:r>
              <a:rPr lang="fr-FR" b="1" dirty="0" smtClean="0"/>
              <a:t>de Générateurs </a:t>
            </a:r>
            <a:r>
              <a:rPr lang="fr-FR" b="1" dirty="0"/>
              <a:t>et </a:t>
            </a:r>
            <a:r>
              <a:rPr lang="fr-FR" b="1" dirty="0" smtClean="0"/>
              <a:t>Convertisseurs </a:t>
            </a:r>
            <a:r>
              <a:rPr lang="fr-FR" b="1" dirty="0"/>
              <a:t>électroniques de </a:t>
            </a:r>
            <a:r>
              <a:rPr lang="fr-FR" b="1" dirty="0" smtClean="0"/>
              <a:t>Haute Efficience.</a:t>
            </a:r>
          </a:p>
          <a:p>
            <a:pPr>
              <a:spcBef>
                <a:spcPts val="0"/>
              </a:spcBef>
            </a:pPr>
            <a:endParaRPr lang="fr-FR" b="1" dirty="0" smtClean="0"/>
          </a:p>
          <a:p>
            <a:pPr>
              <a:spcBef>
                <a:spcPts val="0"/>
              </a:spcBef>
            </a:pPr>
            <a:endParaRPr lang="fr-FR" b="1" dirty="0"/>
          </a:p>
          <a:p>
            <a:pPr>
              <a:spcBef>
                <a:spcPts val="0"/>
              </a:spcBef>
            </a:pPr>
            <a:r>
              <a:rPr lang="fr-FR" b="1" dirty="0"/>
              <a:t>Activité </a:t>
            </a:r>
            <a:r>
              <a:rPr lang="fr-FR" b="1" dirty="0" smtClean="0"/>
              <a:t>Historique :</a:t>
            </a:r>
          </a:p>
          <a:p>
            <a:pPr>
              <a:spcBef>
                <a:spcPts val="0"/>
              </a:spcBef>
            </a:pPr>
            <a:r>
              <a:rPr lang="fr-FR" b="1" dirty="0" smtClean="0">
                <a:solidFill>
                  <a:srgbClr val="00B050"/>
                </a:solidFill>
              </a:rPr>
              <a:t>Optimisation et Sécurisation des Procédés Traitements </a:t>
            </a:r>
            <a:r>
              <a:rPr lang="fr-FR" b="1" dirty="0">
                <a:solidFill>
                  <a:srgbClr val="00B050"/>
                </a:solidFill>
              </a:rPr>
              <a:t>de </a:t>
            </a:r>
            <a:r>
              <a:rPr lang="fr-FR" b="1" dirty="0" smtClean="0">
                <a:solidFill>
                  <a:srgbClr val="00B050"/>
                </a:solidFill>
              </a:rPr>
              <a:t>Surface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2370289B-2CE1-45D6-8486-56CE4D95D2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84938" y="112712"/>
            <a:ext cx="5588529" cy="1019767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fr-FR" sz="3200" b="1" dirty="0" smtClean="0"/>
              <a:t>Redresseurs de Courant </a:t>
            </a:r>
          </a:p>
          <a:p>
            <a:pPr algn="ctr">
              <a:spcBef>
                <a:spcPts val="0"/>
              </a:spcBef>
            </a:pPr>
            <a:r>
              <a:rPr lang="fr-FR" sz="3200" b="1" dirty="0" smtClean="0"/>
              <a:t>pour les Traitements de Surface</a:t>
            </a:r>
            <a:endParaRPr lang="fr-FR" sz="3200" b="1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xmlns="" id="{A28F268B-92F6-462A-B62C-C0F57FDB0D2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800571" y="1815572"/>
            <a:ext cx="3203771" cy="1613428"/>
          </a:xfrm>
        </p:spPr>
        <p:txBody>
          <a:bodyPr>
            <a:noAutofit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Next</a:t>
            </a:r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to You </a:t>
            </a:r>
            <a:r>
              <a:rPr lang="fr-FR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since</a:t>
            </a:r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1989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fr-FR" dirty="0" err="1" smtClean="0">
                <a:solidFill>
                  <a:srgbClr val="00B050"/>
                </a:solidFill>
                <a:latin typeface="Comic Sans MS" panose="030F0702030302020204" pitchFamily="66" charset="0"/>
              </a:rPr>
              <a:t>Awesome</a:t>
            </a:r>
            <a:r>
              <a:rPr lang="fr-FR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 !</a:t>
            </a:r>
            <a:endParaRPr lang="fr-FR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xmlns="" id="{EFEEEAFE-B8CD-4FD1-BB64-19250DBA1D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800571" y="4775799"/>
            <a:ext cx="957262" cy="714375"/>
          </a:xfrm>
        </p:spPr>
        <p:txBody>
          <a:bodyPr/>
          <a:lstStyle/>
          <a:p>
            <a:pPr algn="ctr"/>
            <a:r>
              <a:rPr lang="fr-FR" sz="2800" dirty="0"/>
              <a:t>5 M€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xmlns="" id="{F6B59A39-2DF1-485E-A49C-C98B524E7A5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77262" y="5860787"/>
            <a:ext cx="1848844" cy="866775"/>
          </a:xfrm>
        </p:spPr>
        <p:txBody>
          <a:bodyPr/>
          <a:lstStyle/>
          <a:p>
            <a:r>
              <a:rPr lang="fr-FR" dirty="0"/>
              <a:t>Chiffre d’Affaires donc 35% à l’export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xmlns="" id="{399C6FF7-AD80-4EB8-A891-FC4437C554E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626775" y="4775798"/>
            <a:ext cx="957262" cy="714375"/>
          </a:xfrm>
        </p:spPr>
        <p:txBody>
          <a:bodyPr/>
          <a:lstStyle/>
          <a:p>
            <a:pPr algn="ctr"/>
            <a:r>
              <a:rPr lang="fr-FR" sz="2800" dirty="0"/>
              <a:t>30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xmlns="" id="{2C149E43-49EA-45A5-8534-C4CB2517F14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426106" y="5859500"/>
            <a:ext cx="1489669" cy="866775"/>
          </a:xfrm>
        </p:spPr>
        <p:txBody>
          <a:bodyPr/>
          <a:lstStyle/>
          <a:p>
            <a:r>
              <a:rPr lang="fr-FR" dirty="0"/>
              <a:t>Collaborateurs </a:t>
            </a:r>
            <a:r>
              <a:rPr lang="fr-FR" dirty="0" smtClean="0"/>
              <a:t>permanents</a:t>
            </a:r>
            <a:endParaRPr lang="fr-FR" dirty="0"/>
          </a:p>
        </p:txBody>
      </p:sp>
      <p:grpSp>
        <p:nvGrpSpPr>
          <p:cNvPr id="11" name="Groupe 10"/>
          <p:cNvGrpSpPr/>
          <p:nvPr/>
        </p:nvGrpSpPr>
        <p:grpSpPr>
          <a:xfrm>
            <a:off x="4656246" y="2054593"/>
            <a:ext cx="3409536" cy="1298585"/>
            <a:chOff x="3636420" y="4044661"/>
            <a:chExt cx="3409536" cy="1310826"/>
          </a:xfrm>
        </p:grpSpPr>
        <p:sp>
          <p:nvSpPr>
            <p:cNvPr id="13" name="ZoneTexte 12"/>
            <p:cNvSpPr txBox="1"/>
            <p:nvPr/>
          </p:nvSpPr>
          <p:spPr>
            <a:xfrm>
              <a:off x="4916513" y="4889470"/>
              <a:ext cx="2129443" cy="4660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altLang="fr-FR" sz="2400" dirty="0" smtClean="0">
                  <a:solidFill>
                    <a:srgbClr val="0070C0"/>
                  </a:solidFill>
                  <a:cs typeface="Tahoma" panose="020B0604030504040204" pitchFamily="34" charset="0"/>
                </a:rPr>
                <a:t>PRODUCTION</a:t>
              </a:r>
              <a:endParaRPr lang="fr-FR" altLang="fr-FR" sz="2400" dirty="0">
                <a:solidFill>
                  <a:srgbClr val="0070C0"/>
                </a:solidFill>
                <a:cs typeface="Tahoma" panose="020B0604030504040204" pitchFamily="34" charset="0"/>
              </a:endParaRPr>
            </a:p>
          </p:txBody>
        </p:sp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36420" y="4044661"/>
              <a:ext cx="3291985" cy="920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71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xmlns="" id="{9730BCC2-FA6B-4E46-AB89-40A0B49647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xmlns="" id="{26EBE0AF-AC8E-4535-8F07-2D16A57D859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97759" y="2773099"/>
            <a:ext cx="987675" cy="642937"/>
          </a:xfrm>
        </p:spPr>
        <p:txBody>
          <a:bodyPr/>
          <a:lstStyle/>
          <a:p>
            <a:r>
              <a:rPr lang="fr-FR" dirty="0"/>
              <a:t>Directe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xmlns="" id="{DE9025B6-1DFC-48B3-B1B3-1CA387D4CED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65116" y="4158565"/>
            <a:ext cx="1252963" cy="642937"/>
          </a:xfrm>
        </p:spPr>
        <p:txBody>
          <a:bodyPr>
            <a:normAutofit fontScale="85000" lnSpcReduction="20000"/>
          </a:bodyPr>
          <a:lstStyle/>
          <a:p>
            <a:r>
              <a:rPr lang="fr-FR" sz="2600" dirty="0" smtClean="0"/>
              <a:t>Indirecte</a:t>
            </a:r>
          </a:p>
          <a:p>
            <a:r>
              <a:rPr lang="fr-FR" b="0" dirty="0" smtClean="0">
                <a:solidFill>
                  <a:schemeClr val="tx1"/>
                </a:solidFill>
              </a:rPr>
              <a:t>"</a:t>
            </a:r>
            <a:r>
              <a:rPr lang="fr-FR" dirty="0" smtClean="0">
                <a:solidFill>
                  <a:schemeClr val="tx1"/>
                </a:solidFill>
              </a:rPr>
              <a:t>Effet</a:t>
            </a:r>
            <a:r>
              <a:rPr lang="fr-FR" b="0" dirty="0" smtClean="0">
                <a:solidFill>
                  <a:schemeClr val="tx1"/>
                </a:solidFill>
              </a:rPr>
              <a:t> </a:t>
            </a:r>
            <a:r>
              <a:rPr lang="fr-FR" dirty="0" smtClean="0">
                <a:solidFill>
                  <a:srgbClr val="92D050"/>
                </a:solidFill>
              </a:rPr>
              <a:t>Twin</a:t>
            </a:r>
            <a:r>
              <a:rPr lang="fr-FR" b="0" dirty="0" smtClean="0">
                <a:solidFill>
                  <a:schemeClr val="tx1"/>
                </a:solidFill>
              </a:rPr>
              <a:t>"</a:t>
            </a:r>
            <a:endParaRPr lang="fr-FR" b="0" dirty="0">
              <a:solidFill>
                <a:srgbClr val="00B050"/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xmlns="" id="{265F8F26-6277-4EBC-983F-700448E8C9E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20362" y="5531067"/>
            <a:ext cx="1542473" cy="642937"/>
          </a:xfrm>
        </p:spPr>
        <p:txBody>
          <a:bodyPr/>
          <a:lstStyle/>
          <a:p>
            <a:r>
              <a:rPr lang="fr-FR" dirty="0"/>
              <a:t>Transversale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xmlns="" id="{5F64BDC3-DFD7-4093-8748-3F7187AA10E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62835" y="2658533"/>
            <a:ext cx="2546350" cy="872068"/>
          </a:xfrm>
        </p:spPr>
        <p:txBody>
          <a:bodyPr/>
          <a:lstStyle/>
          <a:p>
            <a:r>
              <a:rPr lang="fr-FR" sz="2000" b="1" dirty="0" smtClean="0">
                <a:solidFill>
                  <a:schemeClr val="tx1"/>
                </a:solidFill>
              </a:rPr>
              <a:t>Compact </a:t>
            </a:r>
            <a:r>
              <a:rPr lang="fr-FR" sz="2000" b="1" dirty="0" err="1" smtClean="0">
                <a:solidFill>
                  <a:schemeClr val="tx1"/>
                </a:solidFill>
              </a:rPr>
              <a:t>Cell</a:t>
            </a:r>
            <a:endParaRPr lang="fr-FR" sz="2000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 smtClean="0"/>
              <a:t>Redresseur de courant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 smtClean="0"/>
              <a:t>au </a:t>
            </a:r>
            <a:r>
              <a:rPr lang="fr-FR" dirty="0"/>
              <a:t>plus près </a:t>
            </a:r>
            <a:r>
              <a:rPr lang="fr-FR" dirty="0" smtClean="0"/>
              <a:t>du Poste </a:t>
            </a:r>
            <a:r>
              <a:rPr lang="fr-FR" dirty="0" smtClean="0"/>
              <a:t>TS.</a:t>
            </a:r>
            <a:endParaRPr lang="fr-FR" dirty="0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xmlns="" id="{B279F241-CA74-4352-9F59-0B44E15CF3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800443" y="5495926"/>
            <a:ext cx="2508742" cy="713217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fr-FR" sz="2000" b="1" dirty="0">
                <a:solidFill>
                  <a:schemeClr val="tx1"/>
                </a:solidFill>
              </a:rPr>
              <a:t>Water </a:t>
            </a:r>
            <a:r>
              <a:rPr lang="fr-FR" sz="2000" b="1" dirty="0" err="1" smtClean="0">
                <a:solidFill>
                  <a:schemeClr val="tx1"/>
                </a:solidFill>
              </a:rPr>
              <a:t>Cooling</a:t>
            </a:r>
            <a:endParaRPr lang="fr-FR" sz="20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fr-FR" dirty="0"/>
              <a:t>Valorisation </a:t>
            </a:r>
            <a:r>
              <a:rPr lang="fr-FR" dirty="0" smtClean="0"/>
              <a:t>des pertes Joule </a:t>
            </a:r>
            <a:r>
              <a:rPr lang="fr-FR" dirty="0" smtClean="0"/>
              <a:t>redresseurs.</a:t>
            </a:r>
            <a:endParaRPr lang="fr-FR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DC34327-D26A-4F8A-8143-137C273FED10}"/>
              </a:ext>
            </a:extLst>
          </p:cNvPr>
          <p:cNvSpPr/>
          <p:nvPr/>
        </p:nvSpPr>
        <p:spPr>
          <a:xfrm>
            <a:off x="86905" y="2384829"/>
            <a:ext cx="6011333" cy="116609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xmlns="" id="{31547604-0114-4E77-BA8F-58B305BFE4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65116" y="1670608"/>
            <a:ext cx="3551871" cy="619650"/>
          </a:xfrm>
        </p:spPr>
        <p:txBody>
          <a:bodyPr/>
          <a:lstStyle/>
          <a:p>
            <a:pPr algn="l"/>
            <a:r>
              <a:rPr lang="fr-FR" sz="3200" dirty="0" smtClean="0">
                <a:solidFill>
                  <a:schemeClr val="tx1"/>
                </a:solidFill>
                <a:latin typeface="+mn-lt"/>
              </a:rPr>
              <a:t>Economie </a:t>
            </a:r>
            <a:r>
              <a:rPr lang="fr-FR" sz="3200" dirty="0">
                <a:solidFill>
                  <a:schemeClr val="tx1"/>
                </a:solidFill>
                <a:latin typeface="+mn-lt"/>
              </a:rPr>
              <a:t>d’Energie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C7EBB36E-899F-46B7-9BDE-143D0D72A1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829" y="519407"/>
            <a:ext cx="12136819" cy="1111680"/>
          </a:xfrm>
        </p:spPr>
        <p:txBody>
          <a:bodyPr>
            <a:normAutofit fontScale="32500" lnSpcReduction="20000"/>
          </a:bodyPr>
          <a:lstStyle/>
          <a:p>
            <a:pPr algn="ctr"/>
            <a:r>
              <a:rPr lang="fr-FR" sz="16600" b="1" dirty="0" smtClean="0">
                <a:solidFill>
                  <a:schemeClr val="tx1"/>
                </a:solidFill>
              </a:rPr>
              <a:t>Déposez</a:t>
            </a:r>
            <a:r>
              <a:rPr lang="fr-FR" sz="16600" b="1" dirty="0" smtClean="0"/>
              <a:t> </a:t>
            </a:r>
            <a:r>
              <a:rPr lang="fr-FR" sz="16600" b="1" dirty="0" smtClean="0">
                <a:solidFill>
                  <a:srgbClr val="0070C0"/>
                </a:solidFill>
              </a:rPr>
              <a:t>Mieux</a:t>
            </a:r>
            <a:r>
              <a:rPr lang="fr-FR" sz="16600" b="1" dirty="0" smtClean="0"/>
              <a:t> </a:t>
            </a:r>
            <a:r>
              <a:rPr lang="fr-FR" sz="16600" b="1" dirty="0" smtClean="0">
                <a:solidFill>
                  <a:schemeClr val="tx1"/>
                </a:solidFill>
              </a:rPr>
              <a:t>- Consommez </a:t>
            </a:r>
            <a:r>
              <a:rPr lang="fr-FR" sz="16600" b="1" dirty="0" smtClean="0">
                <a:solidFill>
                  <a:srgbClr val="0070C0"/>
                </a:solidFill>
              </a:rPr>
              <a:t>Moins </a:t>
            </a:r>
            <a:r>
              <a:rPr lang="fr-FR" sz="16600" b="1" dirty="0" smtClean="0">
                <a:solidFill>
                  <a:schemeClr val="tx1"/>
                </a:solidFill>
              </a:rPr>
              <a:t>! </a:t>
            </a:r>
          </a:p>
          <a:p>
            <a:pPr algn="ctr"/>
            <a:r>
              <a:rPr lang="fr-FR" sz="3600" b="1" dirty="0" smtClean="0"/>
              <a:t> </a:t>
            </a:r>
            <a:endParaRPr lang="fr-FR" sz="3600" dirty="0">
              <a:solidFill>
                <a:srgbClr val="00B050"/>
              </a:solidFill>
            </a:endParaRPr>
          </a:p>
        </p:txBody>
      </p:sp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xmlns="" id="{C7EBB36E-899F-46B7-9BDE-143D0D72A17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2408" y="2266317"/>
            <a:ext cx="7277768" cy="1241199"/>
          </a:xfrm>
        </p:spPr>
        <p:txBody>
          <a:bodyPr>
            <a:normAutofit/>
          </a:bodyPr>
          <a:lstStyle/>
          <a:p>
            <a:pPr algn="ctr"/>
            <a:r>
              <a:rPr lang="fr-FR" sz="3600" b="1" dirty="0" smtClean="0"/>
              <a:t> </a:t>
            </a:r>
            <a:r>
              <a:rPr lang="fr-FR" sz="3600" b="1" dirty="0">
                <a:solidFill>
                  <a:schemeClr val="tx1"/>
                </a:solidFill>
              </a:rPr>
              <a:t> </a:t>
            </a:r>
            <a:r>
              <a:rPr lang="fr-FR" sz="3600" dirty="0">
                <a:solidFill>
                  <a:srgbClr val="0070C0"/>
                </a:solidFill>
              </a:rPr>
              <a:t>Redresseur </a:t>
            </a:r>
            <a:r>
              <a:rPr lang="fr-FR" sz="3600" dirty="0">
                <a:solidFill>
                  <a:schemeClr val="tx1"/>
                </a:solidFill>
              </a:rPr>
              <a:t>et</a:t>
            </a:r>
            <a:r>
              <a:rPr lang="fr-FR" sz="3600" dirty="0">
                <a:solidFill>
                  <a:srgbClr val="0070C0"/>
                </a:solidFill>
              </a:rPr>
              <a:t> Poste de </a:t>
            </a:r>
            <a:r>
              <a:rPr lang="fr-FR" sz="3600" dirty="0" smtClean="0">
                <a:solidFill>
                  <a:srgbClr val="0070C0"/>
                </a:solidFill>
              </a:rPr>
              <a:t>Traitement </a:t>
            </a:r>
            <a:r>
              <a:rPr lang="fr-FR" sz="3600" dirty="0">
                <a:solidFill>
                  <a:schemeClr val="tx1"/>
                </a:solidFill>
              </a:rPr>
              <a:t>ne font plus </a:t>
            </a:r>
            <a:r>
              <a:rPr lang="fr-FR" sz="3600" b="1" dirty="0">
                <a:solidFill>
                  <a:schemeClr val="tx1"/>
                </a:solidFill>
              </a:rPr>
              <a:t>qu’UN ! </a:t>
            </a:r>
          </a:p>
        </p:txBody>
      </p:sp>
      <p:sp>
        <p:nvSpPr>
          <p:cNvPr id="18" name="Espace réservé du texte 10">
            <a:extLst>
              <a:ext uri="{FF2B5EF4-FFF2-40B4-BE49-F238E27FC236}">
                <a16:creationId xmlns:a16="http://schemas.microsoft.com/office/drawing/2014/main" xmlns="" id="{5F64BDC3-DFD7-4093-8748-3F7187AA10E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62835" y="3991666"/>
            <a:ext cx="2508742" cy="976734"/>
          </a:xfrm>
        </p:spPr>
        <p:txBody>
          <a:bodyPr/>
          <a:lstStyle/>
          <a:p>
            <a:r>
              <a:rPr lang="fr-FR" sz="2000" b="1" dirty="0" smtClean="0">
                <a:solidFill>
                  <a:schemeClr val="tx1"/>
                </a:solidFill>
              </a:rPr>
              <a:t>Redresseur </a:t>
            </a:r>
            <a:r>
              <a:rPr lang="fr-FR" sz="2000" b="1" dirty="0" smtClean="0">
                <a:solidFill>
                  <a:srgbClr val="00B050"/>
                </a:solidFill>
              </a:rPr>
              <a:t>Twin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 smtClean="0"/>
              <a:t>Répartition maîtrisée.  Réduction des consommations.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dirty="0" smtClean="0"/>
              <a:t>Diminution des temps de cycle.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44"/>
          <a:stretch/>
        </p:blipFill>
        <p:spPr>
          <a:xfrm>
            <a:off x="207551" y="3550920"/>
            <a:ext cx="7259711" cy="3184895"/>
          </a:xfrm>
          <a:prstGeom prst="rect">
            <a:avLst/>
          </a:prstGeom>
        </p:spPr>
      </p:pic>
      <p:sp>
        <p:nvSpPr>
          <p:cNvPr id="14" name="Espace réservé du texte 4">
            <a:extLst>
              <a:ext uri="{FF2B5EF4-FFF2-40B4-BE49-F238E27FC236}">
                <a16:creationId xmlns:a16="http://schemas.microsoft.com/office/drawing/2014/main" xmlns="" id="{E953B3E1-8363-42DE-87D1-3C65585D58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32093" y="1503036"/>
            <a:ext cx="5380546" cy="673583"/>
          </a:xfrm>
        </p:spPr>
        <p:txBody>
          <a:bodyPr>
            <a:noAutofit/>
          </a:bodyPr>
          <a:lstStyle/>
          <a:p>
            <a:r>
              <a:rPr lang="fr-FR" sz="4400" b="1" dirty="0" smtClean="0">
                <a:solidFill>
                  <a:schemeClr val="tx1"/>
                </a:solidFill>
              </a:rPr>
              <a:t>Compact</a:t>
            </a:r>
            <a:r>
              <a:rPr lang="fr-FR" sz="4400" b="1" dirty="0" smtClean="0"/>
              <a:t> </a:t>
            </a:r>
            <a:r>
              <a:rPr lang="fr-FR" sz="4400" b="1" dirty="0">
                <a:solidFill>
                  <a:srgbClr val="00B050"/>
                </a:solidFill>
              </a:rPr>
              <a:t>Twin</a:t>
            </a:r>
            <a:r>
              <a:rPr lang="fr-FR" sz="4400" b="1" dirty="0"/>
              <a:t> </a:t>
            </a:r>
            <a:r>
              <a:rPr lang="fr-FR" sz="4400" b="1" dirty="0" err="1" smtClean="0">
                <a:solidFill>
                  <a:schemeClr val="tx1"/>
                </a:solidFill>
              </a:rPr>
              <a:t>Cell</a:t>
            </a:r>
            <a:r>
              <a:rPr lang="fr-FR" sz="4400" dirty="0" smtClean="0">
                <a:solidFill>
                  <a:schemeClr val="tx1"/>
                </a:solidFill>
              </a:rPr>
              <a:t>™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" y="0"/>
            <a:ext cx="2451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Micronics_</a:t>
            </a:r>
            <a:r>
              <a:rPr lang="fr-FR" sz="1200" dirty="0" err="1" smtClean="0">
                <a:solidFill>
                  <a:srgbClr val="00B050"/>
                </a:solidFill>
              </a:rPr>
              <a:t>TWIN</a:t>
            </a:r>
            <a:r>
              <a:rPr lang="fr-F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_Version</a:t>
            </a:r>
            <a:r>
              <a:rPr lang="fr-FR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2020_V2.0</a:t>
            </a:r>
            <a:endParaRPr lang="fr-FR" altLang="fr-FR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49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xmlns="" id="{6B06C165-8DBF-409B-A4AA-80463CBB2F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6" t="18043" r="13845" b="2881"/>
          <a:stretch/>
        </p:blipFill>
        <p:spPr>
          <a:xfrm>
            <a:off x="8628768" y="3830635"/>
            <a:ext cx="3258766" cy="24027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D0E8834E-008D-4E50-8964-4090E268FB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5124" y="1584420"/>
            <a:ext cx="8863014" cy="126884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fr-FR" sz="3200" dirty="0"/>
              <a:t>Compact </a:t>
            </a:r>
            <a:r>
              <a:rPr lang="fr-FR" sz="3200" dirty="0" err="1" smtClean="0"/>
              <a:t>Cell</a:t>
            </a:r>
            <a:r>
              <a:rPr lang="fr-FR" sz="3200" dirty="0" smtClean="0"/>
              <a:t>: </a:t>
            </a:r>
            <a:r>
              <a:rPr lang="fr-FR" sz="3200" dirty="0" smtClean="0">
                <a:solidFill>
                  <a:srgbClr val="92D050"/>
                </a:solidFill>
              </a:rPr>
              <a:t>Economie Directe!</a:t>
            </a:r>
            <a:endParaRPr lang="fr-FR" sz="3200" dirty="0">
              <a:solidFill>
                <a:srgbClr val="92D050"/>
              </a:solidFill>
            </a:endParaRPr>
          </a:p>
          <a:p>
            <a:pPr>
              <a:spcBef>
                <a:spcPts val="0"/>
              </a:spcBef>
            </a:pPr>
            <a:r>
              <a:rPr lang="fr-FR" sz="1700" dirty="0" smtClean="0"/>
              <a:t>-</a:t>
            </a:r>
            <a:r>
              <a:rPr lang="fr-FR" sz="1700" dirty="0" smtClean="0">
                <a:solidFill>
                  <a:srgbClr val="92D050"/>
                </a:solidFill>
              </a:rPr>
              <a:t> L'Economie </a:t>
            </a:r>
            <a:r>
              <a:rPr lang="fr-FR" sz="1700" dirty="0">
                <a:solidFill>
                  <a:srgbClr val="92D050"/>
                </a:solidFill>
              </a:rPr>
              <a:t>Directe </a:t>
            </a:r>
            <a:r>
              <a:rPr lang="fr-FR" sz="1700" dirty="0"/>
              <a:t>passe par la diminution </a:t>
            </a:r>
            <a:r>
              <a:rPr lang="fr-FR" sz="1700" dirty="0" smtClean="0"/>
              <a:t>des coûts et des pertes dans les amenées de courant. </a:t>
            </a:r>
            <a:endParaRPr lang="fr-FR" sz="1700" dirty="0" smtClean="0"/>
          </a:p>
          <a:p>
            <a:pPr>
              <a:spcBef>
                <a:spcPts val="0"/>
              </a:spcBef>
            </a:pPr>
            <a:r>
              <a:rPr lang="fr-FR" sz="1700" dirty="0" smtClean="0"/>
              <a:t>- Le </a:t>
            </a:r>
            <a:r>
              <a:rPr lang="fr-FR" sz="1700" dirty="0"/>
              <a:t>positionnement </a:t>
            </a:r>
            <a:r>
              <a:rPr lang="fr-FR" sz="1700" dirty="0" smtClean="0"/>
              <a:t>idéal des </a:t>
            </a:r>
            <a:r>
              <a:rPr lang="fr-FR" sz="1700" dirty="0"/>
              <a:t>redresseurs </a:t>
            </a:r>
            <a:r>
              <a:rPr lang="fr-FR" sz="1700" dirty="0" smtClean="0"/>
              <a:t>se situe donc au </a:t>
            </a:r>
            <a:r>
              <a:rPr lang="fr-FR" sz="1700" dirty="0"/>
              <a:t>plus près des </a:t>
            </a:r>
            <a:r>
              <a:rPr lang="fr-FR" sz="1700" dirty="0" smtClean="0"/>
              <a:t>cuves.</a:t>
            </a:r>
            <a:endParaRPr lang="fr-FR" sz="1700" dirty="0" smtClean="0"/>
          </a:p>
          <a:p>
            <a:pPr>
              <a:spcBef>
                <a:spcPts val="0"/>
              </a:spcBef>
            </a:pPr>
            <a:r>
              <a:rPr lang="fr-FR" sz="1700" dirty="0" smtClean="0"/>
              <a:t>-</a:t>
            </a:r>
            <a:r>
              <a:rPr lang="fr-FR" sz="1700" dirty="0" smtClean="0">
                <a:solidFill>
                  <a:srgbClr val="FF0000"/>
                </a:solidFill>
              </a:rPr>
              <a:t> Economie potentielle: 10%</a:t>
            </a:r>
            <a:r>
              <a:rPr lang="fr-FR" sz="1700" dirty="0"/>
              <a:t/>
            </a:r>
            <a:br>
              <a:rPr lang="fr-FR" sz="1700" dirty="0"/>
            </a:br>
            <a:endParaRPr lang="fr-FR" sz="1700" dirty="0">
              <a:solidFill>
                <a:srgbClr val="92D050"/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72ABFAD2-D34B-4A6C-8E07-A5E9B412485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65124" y="3019990"/>
            <a:ext cx="8601076" cy="2724668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fr-FR" sz="3200" dirty="0"/>
              <a:t>Redresseur </a:t>
            </a:r>
            <a:r>
              <a:rPr lang="fr-FR" sz="3200" b="1" dirty="0" smtClean="0">
                <a:solidFill>
                  <a:srgbClr val="92D050"/>
                </a:solidFill>
              </a:rPr>
              <a:t>Twin</a:t>
            </a:r>
            <a:r>
              <a:rPr lang="fr-FR" sz="3200" dirty="0" smtClean="0"/>
              <a:t>™: </a:t>
            </a:r>
            <a:r>
              <a:rPr lang="fr-FR" sz="3200" dirty="0" smtClean="0">
                <a:solidFill>
                  <a:srgbClr val="92D050"/>
                </a:solidFill>
                <a:sym typeface="Wingdings" panose="05000000000000000000" pitchFamily="2" charset="2"/>
              </a:rPr>
              <a:t>Economie Indirecte </a:t>
            </a:r>
            <a:r>
              <a:rPr lang="fr-FR" sz="3200" dirty="0" smtClean="0"/>
              <a:t>"</a:t>
            </a:r>
            <a:r>
              <a:rPr lang="fr-FR" sz="3200" dirty="0" smtClean="0">
                <a:sym typeface="Wingdings" panose="05000000000000000000" pitchFamily="2" charset="2"/>
              </a:rPr>
              <a:t>Effet</a:t>
            </a:r>
            <a:r>
              <a:rPr lang="fr-FR" sz="3200" dirty="0" smtClean="0">
                <a:solidFill>
                  <a:srgbClr val="92D050"/>
                </a:solidFill>
                <a:sym typeface="Wingdings" panose="05000000000000000000" pitchFamily="2" charset="2"/>
              </a:rPr>
              <a:t> Twin</a:t>
            </a:r>
            <a:r>
              <a:rPr lang="fr-FR" sz="3200" dirty="0" smtClean="0"/>
              <a:t>"</a:t>
            </a:r>
            <a:r>
              <a:rPr lang="fr-FR" sz="3200" dirty="0" smtClean="0">
                <a:sym typeface="Wingdings" panose="05000000000000000000" pitchFamily="2" charset="2"/>
              </a:rPr>
              <a:t>!</a:t>
            </a:r>
            <a:endParaRPr lang="fr-FR" sz="3200" dirty="0" smtClean="0"/>
          </a:p>
          <a:p>
            <a:pPr>
              <a:spcBef>
                <a:spcPts val="0"/>
              </a:spcBef>
            </a:pPr>
            <a:r>
              <a:rPr lang="fr-FR" sz="1800" dirty="0" smtClean="0"/>
              <a:t>-</a:t>
            </a:r>
            <a:r>
              <a:rPr lang="fr-FR" sz="1800" dirty="0" smtClean="0">
                <a:solidFill>
                  <a:srgbClr val="92D050"/>
                </a:solidFill>
              </a:rPr>
              <a:t> L'Economie </a:t>
            </a:r>
            <a:r>
              <a:rPr lang="fr-FR" sz="1800" dirty="0">
                <a:solidFill>
                  <a:srgbClr val="92D050"/>
                </a:solidFill>
              </a:rPr>
              <a:t>Indirecte </a:t>
            </a:r>
            <a:r>
              <a:rPr lang="fr-FR" sz="1800" dirty="0"/>
              <a:t>passe par la </a:t>
            </a:r>
            <a:r>
              <a:rPr lang="fr-FR" sz="1800" dirty="0" smtClean="0"/>
              <a:t>réduction, répétable et durable, des </a:t>
            </a:r>
            <a:r>
              <a:rPr lang="fr-FR" sz="1800" dirty="0" smtClean="0"/>
              <a:t>Consommations.</a:t>
            </a:r>
            <a:endParaRPr lang="fr-FR" sz="1800" dirty="0" smtClean="0"/>
          </a:p>
          <a:p>
            <a:pPr>
              <a:spcBef>
                <a:spcPts val="0"/>
              </a:spcBef>
            </a:pPr>
            <a:r>
              <a:rPr lang="fr-FR" sz="1800" dirty="0" smtClean="0"/>
              <a:t>- "Effet</a:t>
            </a:r>
            <a:r>
              <a:rPr lang="fr-FR" sz="1800" dirty="0"/>
              <a:t> </a:t>
            </a:r>
            <a:r>
              <a:rPr lang="fr-FR" sz="1800" dirty="0" smtClean="0">
                <a:solidFill>
                  <a:srgbClr val="92D050"/>
                </a:solidFill>
              </a:rPr>
              <a:t>Twin</a:t>
            </a:r>
            <a:r>
              <a:rPr lang="fr-FR" sz="1800" dirty="0" smtClean="0"/>
              <a:t>" mate la dispersion et </a:t>
            </a:r>
            <a:r>
              <a:rPr lang="fr-FR" sz="1800" dirty="0" smtClean="0"/>
              <a:t>induit, de fait, </a:t>
            </a:r>
            <a:r>
              <a:rPr lang="fr-FR" sz="1800" dirty="0" smtClean="0"/>
              <a:t>une répartition </a:t>
            </a:r>
            <a:r>
              <a:rPr lang="fr-FR" sz="1800" dirty="0" smtClean="0"/>
              <a:t>uniforme </a:t>
            </a:r>
            <a:r>
              <a:rPr lang="fr-FR" sz="1800" dirty="0" smtClean="0"/>
              <a:t>des dépôts.</a:t>
            </a:r>
          </a:p>
          <a:p>
            <a:pPr>
              <a:spcBef>
                <a:spcPts val="0"/>
              </a:spcBef>
            </a:pPr>
            <a:r>
              <a:rPr lang="fr-FR" sz="1800" dirty="0" smtClean="0"/>
              <a:t>- </a:t>
            </a:r>
            <a:r>
              <a:rPr lang="fr-FR" sz="1800" dirty="0" smtClean="0"/>
              <a:t>Le corollaire est la </a:t>
            </a:r>
            <a:r>
              <a:rPr lang="fr-FR" sz="1800" dirty="0" smtClean="0"/>
              <a:t>diminution </a:t>
            </a:r>
            <a:r>
              <a:rPr lang="fr-FR" sz="1800" dirty="0" smtClean="0"/>
              <a:t>des Courants DC, Consommations MP, Temps </a:t>
            </a:r>
            <a:r>
              <a:rPr lang="fr-FR" sz="1800" dirty="0" smtClean="0"/>
              <a:t>de </a:t>
            </a:r>
            <a:r>
              <a:rPr lang="fr-FR" sz="1800" dirty="0" smtClean="0"/>
              <a:t>cycle.</a:t>
            </a:r>
            <a:r>
              <a:rPr lang="fr-FR" sz="1800" dirty="0"/>
              <a:t/>
            </a:r>
            <a:br>
              <a:rPr lang="fr-FR" sz="1800" dirty="0"/>
            </a:br>
            <a:r>
              <a:rPr lang="fr-FR" sz="1800" dirty="0"/>
              <a:t>-</a:t>
            </a:r>
            <a:r>
              <a:rPr lang="fr-FR" sz="1800" dirty="0">
                <a:solidFill>
                  <a:srgbClr val="FF0000"/>
                </a:solidFill>
              </a:rPr>
              <a:t> Economie </a:t>
            </a:r>
            <a:r>
              <a:rPr lang="fr-FR" sz="1800" dirty="0" smtClean="0">
                <a:solidFill>
                  <a:srgbClr val="FF0000"/>
                </a:solidFill>
              </a:rPr>
              <a:t>potentielle: </a:t>
            </a:r>
            <a:r>
              <a:rPr lang="fr-FR" sz="1800" dirty="0" smtClean="0">
                <a:solidFill>
                  <a:srgbClr val="FF0000"/>
                </a:solidFill>
              </a:rPr>
              <a:t>20%</a:t>
            </a:r>
            <a:endParaRPr lang="fr-FR" sz="1800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endParaRPr lang="fr-FR" sz="1800" dirty="0"/>
          </a:p>
          <a:p>
            <a:pPr>
              <a:spcBef>
                <a:spcPts val="0"/>
              </a:spcBef>
            </a:pPr>
            <a:r>
              <a:rPr lang="fr-FR" sz="3200" dirty="0"/>
              <a:t>Water </a:t>
            </a:r>
            <a:r>
              <a:rPr lang="fr-FR" sz="3200" dirty="0" err="1" smtClean="0"/>
              <a:t>cooling</a:t>
            </a:r>
            <a:r>
              <a:rPr lang="fr-FR" sz="3200" dirty="0" smtClean="0"/>
              <a:t>: </a:t>
            </a:r>
            <a:r>
              <a:rPr lang="fr-FR" sz="3200" dirty="0" smtClean="0">
                <a:solidFill>
                  <a:srgbClr val="92D050"/>
                </a:solidFill>
                <a:sym typeface="Wingdings" panose="05000000000000000000" pitchFamily="2" charset="2"/>
              </a:rPr>
              <a:t>Economie Transversale!</a:t>
            </a:r>
            <a:r>
              <a:rPr lang="fr-FR" sz="3200" dirty="0"/>
              <a:t/>
            </a:r>
            <a:br>
              <a:rPr lang="fr-FR" sz="3200" dirty="0"/>
            </a:br>
            <a:r>
              <a:rPr lang="fr-FR" sz="1800" dirty="0"/>
              <a:t>-</a:t>
            </a:r>
            <a:r>
              <a:rPr lang="fr-FR" sz="1800" dirty="0">
                <a:solidFill>
                  <a:srgbClr val="92D050"/>
                </a:solidFill>
              </a:rPr>
              <a:t> L'Economie Transversale </a:t>
            </a:r>
            <a:r>
              <a:rPr lang="fr-FR" sz="1800" dirty="0"/>
              <a:t>passe par la </a:t>
            </a:r>
            <a:r>
              <a:rPr lang="fr-FR" sz="1800" dirty="0" smtClean="0"/>
              <a:t>valorisation </a:t>
            </a:r>
            <a:r>
              <a:rPr lang="fr-FR" sz="1800" dirty="0"/>
              <a:t>des pertes </a:t>
            </a:r>
            <a:r>
              <a:rPr lang="fr-FR" sz="1800" dirty="0" smtClean="0"/>
              <a:t>par effet Joule.</a:t>
            </a:r>
            <a:r>
              <a:rPr lang="fr-FR" sz="1800" dirty="0"/>
              <a:t/>
            </a:r>
            <a:br>
              <a:rPr lang="fr-FR" sz="1800" dirty="0"/>
            </a:br>
            <a:r>
              <a:rPr lang="fr-FR" sz="1800" dirty="0" smtClean="0"/>
              <a:t>- </a:t>
            </a:r>
            <a:r>
              <a:rPr lang="fr-FR" sz="1800" dirty="0" smtClean="0"/>
              <a:t>L'énergie thermique produite, sous forme d’eau chaude, est recyclée.</a:t>
            </a:r>
            <a:r>
              <a:rPr lang="fr-FR" sz="1800" dirty="0"/>
              <a:t/>
            </a:r>
            <a:br>
              <a:rPr lang="fr-FR" sz="1800" dirty="0"/>
            </a:br>
            <a:r>
              <a:rPr lang="fr-FR" sz="1800" dirty="0"/>
              <a:t>- </a:t>
            </a:r>
            <a:r>
              <a:rPr lang="fr-FR" sz="1800" dirty="0">
                <a:solidFill>
                  <a:srgbClr val="FF0000"/>
                </a:solidFill>
              </a:rPr>
              <a:t>Economie </a:t>
            </a:r>
            <a:r>
              <a:rPr lang="fr-FR" sz="1800" dirty="0" smtClean="0">
                <a:solidFill>
                  <a:srgbClr val="FF0000"/>
                </a:solidFill>
              </a:rPr>
              <a:t>potentielle: 5%</a:t>
            </a:r>
            <a:endParaRPr lang="fr-FR" sz="1800" dirty="0">
              <a:solidFill>
                <a:srgbClr val="FF0000"/>
              </a:solidFill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E953B3E1-8363-42DE-87D1-3C65585D58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2413" y="182563"/>
            <a:ext cx="8975725" cy="1248304"/>
          </a:xfrm>
        </p:spPr>
        <p:txBody>
          <a:bodyPr/>
          <a:lstStyle/>
          <a:p>
            <a:r>
              <a:rPr lang="fr-FR" dirty="0" smtClean="0"/>
              <a:t>Compact </a:t>
            </a:r>
            <a:r>
              <a:rPr lang="fr-FR" dirty="0">
                <a:solidFill>
                  <a:srgbClr val="92D050"/>
                </a:solidFill>
              </a:rPr>
              <a:t>Twin</a:t>
            </a:r>
            <a:r>
              <a:rPr lang="fr-FR" dirty="0"/>
              <a:t> </a:t>
            </a:r>
            <a:r>
              <a:rPr lang="fr-FR" dirty="0" err="1" smtClean="0"/>
              <a:t>Cell</a:t>
            </a:r>
            <a:r>
              <a:rPr lang="fr-FR" dirty="0" smtClean="0"/>
              <a:t>™</a:t>
            </a:r>
            <a:endParaRPr lang="fr-FR" dirty="0"/>
          </a:p>
        </p:txBody>
      </p:sp>
      <p:sp>
        <p:nvSpPr>
          <p:cNvPr id="7" name="Espace réservé du texte 10">
            <a:extLst>
              <a:ext uri="{FF2B5EF4-FFF2-40B4-BE49-F238E27FC236}">
                <a16:creationId xmlns:a16="http://schemas.microsoft.com/office/drawing/2014/main" xmlns="" id="{5F64BDC3-DFD7-4093-8748-3F7187AA10E4}"/>
              </a:ext>
            </a:extLst>
          </p:cNvPr>
          <p:cNvSpPr txBox="1">
            <a:spLocks/>
          </p:cNvSpPr>
          <p:nvPr/>
        </p:nvSpPr>
        <p:spPr>
          <a:xfrm>
            <a:off x="8634276" y="6233367"/>
            <a:ext cx="2856833" cy="43910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 smtClean="0"/>
              <a:t>Compact </a:t>
            </a:r>
            <a:r>
              <a:rPr lang="fr-FR" sz="2400" dirty="0" smtClean="0">
                <a:solidFill>
                  <a:srgbClr val="00B050"/>
                </a:solidFill>
              </a:rPr>
              <a:t>Twin </a:t>
            </a:r>
            <a:r>
              <a:rPr lang="fr-FR" sz="2400" dirty="0" err="1" smtClean="0"/>
              <a:t>Cell</a:t>
            </a:r>
            <a:r>
              <a:rPr lang="fr-FR" sz="2400" dirty="0" smtClean="0"/>
              <a:t>™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11607800" y="3466474"/>
            <a:ext cx="93134" cy="369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8084" y="279712"/>
            <a:ext cx="1745673" cy="2935566"/>
          </a:xfrm>
          <a:prstGeom prst="rect">
            <a:avLst/>
          </a:prstGeom>
        </p:spPr>
      </p:pic>
      <p:sp>
        <p:nvSpPr>
          <p:cNvPr id="9" name="Espace réservé du texte 10">
            <a:extLst>
              <a:ext uri="{FF2B5EF4-FFF2-40B4-BE49-F238E27FC236}">
                <a16:creationId xmlns:a16="http://schemas.microsoft.com/office/drawing/2014/main" xmlns="" id="{5F64BDC3-DFD7-4093-8748-3F7187AA10E4}"/>
              </a:ext>
            </a:extLst>
          </p:cNvPr>
          <p:cNvSpPr txBox="1">
            <a:spLocks/>
          </p:cNvSpPr>
          <p:nvPr/>
        </p:nvSpPr>
        <p:spPr>
          <a:xfrm>
            <a:off x="10033392" y="3068759"/>
            <a:ext cx="2569179" cy="32709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800" dirty="0" smtClean="0"/>
              <a:t>Redresseur </a:t>
            </a:r>
            <a:r>
              <a:rPr lang="fr-FR" sz="1800" dirty="0" smtClean="0">
                <a:solidFill>
                  <a:srgbClr val="00B050"/>
                </a:solidFill>
              </a:rPr>
              <a:t>Twin</a:t>
            </a:r>
            <a:r>
              <a:rPr lang="fr-FR" sz="1800" dirty="0"/>
              <a:t>™</a:t>
            </a:r>
          </a:p>
          <a:p>
            <a:pPr marL="0" indent="0">
              <a:buNone/>
            </a:pPr>
            <a:r>
              <a:rPr lang="fr-FR" sz="1600" dirty="0" smtClean="0"/>
              <a:t> </a:t>
            </a:r>
          </a:p>
        </p:txBody>
      </p:sp>
      <p:sp>
        <p:nvSpPr>
          <p:cNvPr id="10" name="Espace réservé du texte 10">
            <a:extLst>
              <a:ext uri="{FF2B5EF4-FFF2-40B4-BE49-F238E27FC236}">
                <a16:creationId xmlns:a16="http://schemas.microsoft.com/office/drawing/2014/main" xmlns="" id="{5F64BDC3-DFD7-4093-8748-3F7187AA10E4}"/>
              </a:ext>
            </a:extLst>
          </p:cNvPr>
          <p:cNvSpPr txBox="1">
            <a:spLocks/>
          </p:cNvSpPr>
          <p:nvPr/>
        </p:nvSpPr>
        <p:spPr>
          <a:xfrm>
            <a:off x="10033392" y="2853267"/>
            <a:ext cx="1414992" cy="2194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200" dirty="0" smtClean="0">
                <a:solidFill>
                  <a:srgbClr val="0070C0"/>
                </a:solidFill>
              </a:rPr>
              <a:t>Water </a:t>
            </a:r>
            <a:r>
              <a:rPr lang="fr-FR" sz="1200" dirty="0" err="1" smtClean="0">
                <a:solidFill>
                  <a:srgbClr val="0070C0"/>
                </a:solidFill>
              </a:rPr>
              <a:t>cooling</a:t>
            </a:r>
            <a:r>
              <a:rPr lang="fr-FR" sz="12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dirty="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xmlns="" id="{5F64BDC3-DFD7-4093-8748-3F7187AA10E4}"/>
              </a:ext>
            </a:extLst>
          </p:cNvPr>
          <p:cNvSpPr txBox="1">
            <a:spLocks/>
          </p:cNvSpPr>
          <p:nvPr/>
        </p:nvSpPr>
        <p:spPr>
          <a:xfrm>
            <a:off x="365124" y="5835781"/>
            <a:ext cx="6950076" cy="7004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 smtClean="0">
                <a:solidFill>
                  <a:srgbClr val="FF0000"/>
                </a:solidFill>
              </a:rPr>
              <a:t>Total Economies potentielles: </a:t>
            </a:r>
            <a:r>
              <a:rPr lang="fr-FR" sz="3600" dirty="0" smtClean="0">
                <a:solidFill>
                  <a:srgbClr val="FF0000"/>
                </a:solidFill>
              </a:rPr>
              <a:t>35% </a:t>
            </a:r>
            <a:endParaRPr lang="fr-FR" sz="3600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1" y="0"/>
            <a:ext cx="24513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err="1" smtClean="0">
                <a:solidFill>
                  <a:schemeClr val="bg1"/>
                </a:solidFill>
              </a:rPr>
              <a:t>Micronics_</a:t>
            </a:r>
            <a:r>
              <a:rPr lang="fr-FR" sz="1200" dirty="0" err="1" smtClean="0">
                <a:solidFill>
                  <a:srgbClr val="92D050"/>
                </a:solidFill>
              </a:rPr>
              <a:t>TWIN</a:t>
            </a:r>
            <a:r>
              <a:rPr lang="fr-FR" sz="1200" dirty="0" err="1" smtClean="0">
                <a:solidFill>
                  <a:schemeClr val="bg1"/>
                </a:solidFill>
              </a:rPr>
              <a:t>_Version</a:t>
            </a:r>
            <a:r>
              <a:rPr lang="fr-FR" sz="1200" dirty="0" smtClean="0">
                <a:solidFill>
                  <a:schemeClr val="bg1"/>
                </a:solidFill>
              </a:rPr>
              <a:t> 2020_V2.0</a:t>
            </a:r>
            <a:endParaRPr lang="fr-FR" altLang="fr-FR" sz="1200" dirty="0">
              <a:solidFill>
                <a:schemeClr val="bg1"/>
              </a:solidFill>
            </a:endParaRP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xmlns="" id="{5F64BDC3-DFD7-4093-8748-3F7187AA10E4}"/>
              </a:ext>
            </a:extLst>
          </p:cNvPr>
          <p:cNvSpPr txBox="1">
            <a:spLocks/>
          </p:cNvSpPr>
          <p:nvPr/>
        </p:nvSpPr>
        <p:spPr>
          <a:xfrm rot="5400000">
            <a:off x="10914333" y="1581014"/>
            <a:ext cx="2188232" cy="3329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200" dirty="0" smtClean="0"/>
              <a:t>Inox revêtu résine, étanche IP64</a:t>
            </a:r>
          </a:p>
          <a:p>
            <a:pPr marL="0" indent="0">
              <a:lnSpc>
                <a:spcPct val="100000"/>
              </a:lnSpc>
              <a:buNone/>
            </a:pPr>
            <a:endParaRPr lang="fr-FR" sz="1400" dirty="0"/>
          </a:p>
          <a:p>
            <a:pPr marL="0" indent="0">
              <a:lnSpc>
                <a:spcPct val="100000"/>
              </a:lnSpc>
              <a:buNone/>
            </a:pPr>
            <a:r>
              <a:rPr lang="fr-FR" sz="1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467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247</Words>
  <Application>Microsoft Office PowerPoint</Application>
  <PresentationFormat>Grand écran</PresentationFormat>
  <Paragraphs>59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Comic Sans MS</vt:lpstr>
      <vt:lpstr>Tahoma</vt:lpstr>
      <vt:lpstr>Wingdings</vt:lpstr>
      <vt:lpstr>Thème Office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Aline GILMANT</dc:creator>
  <cp:lastModifiedBy>Eric AUMEUNIER</cp:lastModifiedBy>
  <cp:revision>55</cp:revision>
  <cp:lastPrinted>2020-06-15T09:51:43Z</cp:lastPrinted>
  <dcterms:created xsi:type="dcterms:W3CDTF">2020-05-19T15:42:27Z</dcterms:created>
  <dcterms:modified xsi:type="dcterms:W3CDTF">2020-11-21T15:55:42Z</dcterms:modified>
</cp:coreProperties>
</file>